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311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92" r:id="rId27"/>
    <p:sldId id="277" r:id="rId28"/>
    <p:sldId id="297" r:id="rId29"/>
    <p:sldId id="278" r:id="rId30"/>
    <p:sldId id="279" r:id="rId31"/>
    <p:sldId id="294" r:id="rId32"/>
    <p:sldId id="295" r:id="rId33"/>
    <p:sldId id="296" r:id="rId34"/>
    <p:sldId id="280" r:id="rId35"/>
    <p:sldId id="281" r:id="rId36"/>
    <p:sldId id="282" r:id="rId37"/>
    <p:sldId id="283" r:id="rId38"/>
    <p:sldId id="287" r:id="rId39"/>
    <p:sldId id="298" r:id="rId40"/>
    <p:sldId id="290" r:id="rId41"/>
    <p:sldId id="291" r:id="rId42"/>
    <p:sldId id="284" r:id="rId43"/>
    <p:sldId id="285" r:id="rId44"/>
    <p:sldId id="286" r:id="rId45"/>
    <p:sldId id="310" r:id="rId46"/>
    <p:sldId id="304" r:id="rId47"/>
    <p:sldId id="305" r:id="rId48"/>
    <p:sldId id="306" r:id="rId49"/>
    <p:sldId id="307" r:id="rId50"/>
    <p:sldId id="308" r:id="rId51"/>
    <p:sldId id="309" r:id="rId52"/>
    <p:sldId id="312" r:id="rId53"/>
    <p:sldId id="313" r:id="rId54"/>
    <p:sldId id="314" r:id="rId55"/>
    <p:sldId id="315" r:id="rId56"/>
    <p:sldId id="322" r:id="rId57"/>
    <p:sldId id="323" r:id="rId58"/>
    <p:sldId id="324" r:id="rId59"/>
    <p:sldId id="316" r:id="rId60"/>
    <p:sldId id="317" r:id="rId61"/>
    <p:sldId id="318" r:id="rId62"/>
    <p:sldId id="319" r:id="rId63"/>
    <p:sldId id="320" r:id="rId64"/>
    <p:sldId id="321" r:id="rId65"/>
    <p:sldId id="303" r:id="rId66"/>
    <p:sldId id="299" r:id="rId67"/>
    <p:sldId id="300" r:id="rId68"/>
    <p:sldId id="288" r:id="rId69"/>
    <p:sldId id="289" r:id="rId70"/>
    <p:sldId id="325" r:id="rId71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1434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96487" y="471930"/>
            <a:ext cx="521182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3505" y="702479"/>
            <a:ext cx="11017788" cy="1220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0600" y="2377289"/>
            <a:ext cx="11023600" cy="5224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8048B4-3F65-4EB9-ABA8-099353BE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3004800" cy="975359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endar on table">
            <a:extLst>
              <a:ext uri="{FF2B5EF4-FFF2-40B4-BE49-F238E27FC236}">
                <a16:creationId xmlns:a16="http://schemas.microsoft.com/office/drawing/2014/main" id="{7FB0964F-57A0-4F48-8248-5FCE358F7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r="11127" b="-7"/>
          <a:stretch/>
        </p:blipFill>
        <p:spPr>
          <a:xfrm>
            <a:off x="20" y="-1"/>
            <a:ext cx="13004780" cy="9753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C8A6D4-4F32-48E3-816F-F316A1C5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05" y="1663974"/>
            <a:ext cx="11232340" cy="3891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9900" kern="1200">
                <a:solidFill>
                  <a:schemeClr val="tx2"/>
                </a:solidFill>
                <a:latin typeface="+mj-lt"/>
                <a:cs typeface="+mj-cs"/>
              </a:rPr>
              <a:t>Session 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86DB23-FEFE-4C3A-88FA-8E855AB1E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1405" y="349906"/>
            <a:ext cx="272528" cy="77732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22FAF-4B4F-40B1-97FF-67CD036C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96470" y="9276808"/>
            <a:ext cx="11431666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488D89-E3BB-4E60-BF44-5F0BE92E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412625" y="9103360"/>
            <a:ext cx="338328" cy="341582"/>
            <a:chOff x="4089400" y="933450"/>
            <a:chExt cx="338328" cy="34193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8FA7B87-C151-46CF-9E07-DD4FD971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9EB480-500C-4A3E-BED3-513B88DB0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2878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35" dirty="0"/>
              <a:t>What</a:t>
            </a:r>
            <a:r>
              <a:rPr spc="-20" dirty="0"/>
              <a:t> </a:t>
            </a:r>
            <a:r>
              <a:rPr spc="140" dirty="0"/>
              <a:t>is</a:t>
            </a:r>
            <a:r>
              <a:rPr spc="-15" dirty="0"/>
              <a:t> </a:t>
            </a:r>
            <a:r>
              <a:rPr spc="35" dirty="0"/>
              <a:t>KNN</a:t>
            </a:r>
            <a:r>
              <a:rPr spc="-15" dirty="0"/>
              <a:t> </a:t>
            </a:r>
            <a:r>
              <a:rPr spc="180" dirty="0"/>
              <a:t>algorithm?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921" y="2609145"/>
            <a:ext cx="11632653" cy="51478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35" dirty="0"/>
              <a:t>What</a:t>
            </a:r>
            <a:r>
              <a:rPr spc="-20" dirty="0"/>
              <a:t> </a:t>
            </a:r>
            <a:r>
              <a:rPr spc="140" dirty="0"/>
              <a:t>is</a:t>
            </a:r>
            <a:r>
              <a:rPr spc="-15" dirty="0"/>
              <a:t> </a:t>
            </a:r>
            <a:r>
              <a:rPr spc="35" dirty="0"/>
              <a:t>KNN</a:t>
            </a:r>
            <a:r>
              <a:rPr spc="-15" dirty="0"/>
              <a:t> </a:t>
            </a:r>
            <a:r>
              <a:rPr spc="180" dirty="0"/>
              <a:t>algorithm?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49" y="2616523"/>
            <a:ext cx="11398110" cy="55374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35" dirty="0"/>
              <a:t>What</a:t>
            </a:r>
            <a:r>
              <a:rPr spc="-20" dirty="0"/>
              <a:t> </a:t>
            </a:r>
            <a:r>
              <a:rPr spc="140" dirty="0"/>
              <a:t>is</a:t>
            </a:r>
            <a:r>
              <a:rPr spc="-15" dirty="0"/>
              <a:t> </a:t>
            </a:r>
            <a:r>
              <a:rPr spc="35" dirty="0"/>
              <a:t>KNN</a:t>
            </a:r>
            <a:r>
              <a:rPr spc="-15" dirty="0"/>
              <a:t> </a:t>
            </a:r>
            <a:r>
              <a:rPr spc="180" dirty="0"/>
              <a:t>algorithm?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362" y="2930983"/>
            <a:ext cx="11805667" cy="53253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2611" y="282772"/>
            <a:ext cx="5819775" cy="1037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650" spc="30" dirty="0"/>
              <a:t>KNN</a:t>
            </a:r>
            <a:r>
              <a:rPr sz="6650" spc="-75" dirty="0"/>
              <a:t> </a:t>
            </a:r>
            <a:r>
              <a:rPr sz="6650" spc="170" dirty="0"/>
              <a:t>Algorithm</a:t>
            </a:r>
            <a:endParaRPr sz="6650"/>
          </a:p>
        </p:txBody>
      </p:sp>
      <p:sp>
        <p:nvSpPr>
          <p:cNvPr id="3" name="object 3"/>
          <p:cNvSpPr txBox="1"/>
          <p:nvPr/>
        </p:nvSpPr>
        <p:spPr>
          <a:xfrm>
            <a:off x="990600" y="2233768"/>
            <a:ext cx="11100435" cy="6112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8470" indent="-446405">
              <a:lnSpc>
                <a:spcPct val="100000"/>
              </a:lnSpc>
              <a:spcBef>
                <a:spcPts val="95"/>
              </a:spcBef>
              <a:buSzPct val="92682"/>
              <a:buAutoNum type="arabicPeriod"/>
              <a:tabLst>
                <a:tab pos="458470" algn="l"/>
                <a:tab pos="459105" algn="l"/>
              </a:tabLst>
            </a:pPr>
            <a:r>
              <a:rPr sz="2050" spc="15" dirty="0">
                <a:latin typeface="Arial"/>
                <a:cs typeface="Arial"/>
              </a:rPr>
              <a:t>Load</a:t>
            </a:r>
            <a:r>
              <a:rPr sz="2050" spc="-3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the</a:t>
            </a:r>
            <a:r>
              <a:rPr sz="2050" spc="-30" dirty="0">
                <a:latin typeface="Arial"/>
                <a:cs typeface="Arial"/>
              </a:rPr>
              <a:t> </a:t>
            </a:r>
            <a:r>
              <a:rPr sz="2050" spc="15" dirty="0">
                <a:latin typeface="Arial"/>
                <a:cs typeface="Arial"/>
              </a:rPr>
              <a:t>data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AutoNum type="arabicPeriod"/>
            </a:pPr>
            <a:endParaRPr sz="2250">
              <a:latin typeface="Arial"/>
              <a:cs typeface="Arial"/>
            </a:endParaRPr>
          </a:p>
          <a:p>
            <a:pPr marL="458470" indent="-446405">
              <a:lnSpc>
                <a:spcPct val="100000"/>
              </a:lnSpc>
              <a:buSzPct val="92682"/>
              <a:buAutoNum type="arabicPeriod"/>
              <a:tabLst>
                <a:tab pos="458470" algn="l"/>
                <a:tab pos="459105" algn="l"/>
              </a:tabLst>
            </a:pPr>
            <a:r>
              <a:rPr sz="2050" spc="-10" dirty="0">
                <a:latin typeface="Arial"/>
                <a:cs typeface="Arial"/>
              </a:rPr>
              <a:t>Initialize</a:t>
            </a:r>
            <a:r>
              <a:rPr sz="2050" spc="-15" dirty="0">
                <a:latin typeface="Arial"/>
                <a:cs typeface="Arial"/>
              </a:rPr>
              <a:t> </a:t>
            </a:r>
            <a:r>
              <a:rPr sz="2050" spc="-5" dirty="0">
                <a:latin typeface="Arial"/>
                <a:cs typeface="Arial"/>
              </a:rPr>
              <a:t>K</a:t>
            </a:r>
            <a:r>
              <a:rPr sz="2050" spc="-10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to</a:t>
            </a:r>
            <a:r>
              <a:rPr sz="2050" spc="-10" dirty="0">
                <a:latin typeface="Arial"/>
                <a:cs typeface="Arial"/>
              </a:rPr>
              <a:t> </a:t>
            </a:r>
            <a:r>
              <a:rPr sz="2050" spc="5" dirty="0">
                <a:latin typeface="Arial"/>
                <a:cs typeface="Arial"/>
              </a:rPr>
              <a:t>your</a:t>
            </a:r>
            <a:r>
              <a:rPr sz="2050" spc="-1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chosen</a:t>
            </a:r>
            <a:r>
              <a:rPr sz="2050" spc="-1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number</a:t>
            </a:r>
            <a:r>
              <a:rPr sz="2050" spc="-10" dirty="0">
                <a:latin typeface="Arial"/>
                <a:cs typeface="Arial"/>
              </a:rPr>
              <a:t> </a:t>
            </a:r>
            <a:r>
              <a:rPr sz="2050" spc="35" dirty="0">
                <a:latin typeface="Arial"/>
                <a:cs typeface="Arial"/>
              </a:rPr>
              <a:t>of</a:t>
            </a:r>
            <a:r>
              <a:rPr sz="2050" spc="-1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neighbors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AutoNum type="arabicPeriod"/>
            </a:pPr>
            <a:endParaRPr sz="2250">
              <a:latin typeface="Arial"/>
              <a:cs typeface="Arial"/>
            </a:endParaRPr>
          </a:p>
          <a:p>
            <a:pPr marL="458470" indent="-446405">
              <a:lnSpc>
                <a:spcPct val="100000"/>
              </a:lnSpc>
              <a:spcBef>
                <a:spcPts val="5"/>
              </a:spcBef>
              <a:buSzPct val="92682"/>
              <a:buAutoNum type="arabicPeriod"/>
              <a:tabLst>
                <a:tab pos="458470" algn="l"/>
                <a:tab pos="459105" algn="l"/>
              </a:tabLst>
            </a:pPr>
            <a:r>
              <a:rPr sz="2050" spc="-15" dirty="0">
                <a:latin typeface="Arial"/>
                <a:cs typeface="Arial"/>
              </a:rPr>
              <a:t>For </a:t>
            </a:r>
            <a:r>
              <a:rPr sz="2050" spc="-5" dirty="0">
                <a:latin typeface="Arial"/>
                <a:cs typeface="Arial"/>
              </a:rPr>
              <a:t>each</a:t>
            </a:r>
            <a:r>
              <a:rPr sz="2050" spc="-1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example</a:t>
            </a:r>
            <a:r>
              <a:rPr sz="2050" spc="-10" dirty="0">
                <a:latin typeface="Arial"/>
                <a:cs typeface="Arial"/>
              </a:rPr>
              <a:t> </a:t>
            </a:r>
            <a:r>
              <a:rPr sz="2050" spc="-5" dirty="0">
                <a:latin typeface="Arial"/>
                <a:cs typeface="Arial"/>
              </a:rPr>
              <a:t>in</a:t>
            </a:r>
            <a:r>
              <a:rPr sz="2050" spc="-1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the</a:t>
            </a:r>
            <a:r>
              <a:rPr sz="2050" spc="-10" dirty="0">
                <a:latin typeface="Arial"/>
                <a:cs typeface="Arial"/>
              </a:rPr>
              <a:t> </a:t>
            </a:r>
            <a:r>
              <a:rPr sz="2050" spc="15" dirty="0">
                <a:latin typeface="Arial"/>
                <a:cs typeface="Arial"/>
              </a:rPr>
              <a:t>data</a:t>
            </a:r>
            <a:endParaRPr sz="2050">
              <a:latin typeface="Arial"/>
              <a:cs typeface="Arial"/>
            </a:endParaRPr>
          </a:p>
          <a:p>
            <a:pPr marL="603250" lvl="1" indent="-146685">
              <a:lnSpc>
                <a:spcPct val="100000"/>
              </a:lnSpc>
              <a:spcBef>
                <a:spcPts val="915"/>
              </a:spcBef>
              <a:buChar char="•"/>
              <a:tabLst>
                <a:tab pos="603885" algn="l"/>
              </a:tabLst>
            </a:pPr>
            <a:r>
              <a:rPr sz="2050" dirty="0">
                <a:latin typeface="Arial"/>
                <a:cs typeface="Arial"/>
              </a:rPr>
              <a:t>Calculate </a:t>
            </a:r>
            <a:r>
              <a:rPr sz="2050" spc="10" dirty="0">
                <a:latin typeface="Arial"/>
                <a:cs typeface="Arial"/>
              </a:rPr>
              <a:t>the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spc="15" dirty="0">
                <a:latin typeface="Arial"/>
                <a:cs typeface="Arial"/>
              </a:rPr>
              <a:t>distance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between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the</a:t>
            </a:r>
            <a:r>
              <a:rPr sz="2050" spc="5" dirty="0">
                <a:latin typeface="Arial"/>
                <a:cs typeface="Arial"/>
              </a:rPr>
              <a:t> query </a:t>
            </a:r>
            <a:r>
              <a:rPr sz="2050" dirty="0">
                <a:latin typeface="Arial"/>
                <a:cs typeface="Arial"/>
              </a:rPr>
              <a:t>example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and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the</a:t>
            </a:r>
            <a:r>
              <a:rPr sz="2050" spc="5" dirty="0">
                <a:latin typeface="Arial"/>
                <a:cs typeface="Arial"/>
              </a:rPr>
              <a:t> current </a:t>
            </a:r>
            <a:r>
              <a:rPr sz="2050" dirty="0">
                <a:latin typeface="Arial"/>
                <a:cs typeface="Arial"/>
              </a:rPr>
              <a:t>example </a:t>
            </a:r>
            <a:r>
              <a:rPr sz="2050" spc="15" dirty="0">
                <a:latin typeface="Arial"/>
                <a:cs typeface="Arial"/>
              </a:rPr>
              <a:t>from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the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data.</a:t>
            </a:r>
            <a:endParaRPr sz="2050">
              <a:latin typeface="Arial"/>
              <a:cs typeface="Arial"/>
            </a:endParaRPr>
          </a:p>
          <a:p>
            <a:pPr marL="603250" lvl="1" indent="-146685">
              <a:lnSpc>
                <a:spcPct val="100000"/>
              </a:lnSpc>
              <a:spcBef>
                <a:spcPts val="915"/>
              </a:spcBef>
              <a:buChar char="•"/>
              <a:tabLst>
                <a:tab pos="603885" algn="l"/>
              </a:tabLst>
            </a:pPr>
            <a:r>
              <a:rPr sz="2050" spc="35" dirty="0">
                <a:latin typeface="Arial"/>
                <a:cs typeface="Arial"/>
              </a:rPr>
              <a:t>Add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the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15" dirty="0">
                <a:latin typeface="Arial"/>
                <a:cs typeface="Arial"/>
              </a:rPr>
              <a:t>distance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and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the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index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35" dirty="0">
                <a:latin typeface="Arial"/>
                <a:cs typeface="Arial"/>
              </a:rPr>
              <a:t>of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the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example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to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-25" dirty="0">
                <a:latin typeface="Arial"/>
                <a:cs typeface="Arial"/>
              </a:rPr>
              <a:t>an</a:t>
            </a:r>
            <a:r>
              <a:rPr sz="2050" dirty="0">
                <a:latin typeface="Arial"/>
                <a:cs typeface="Arial"/>
              </a:rPr>
              <a:t> ordered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25" dirty="0">
                <a:latin typeface="Arial"/>
                <a:cs typeface="Arial"/>
              </a:rPr>
              <a:t>collection</a:t>
            </a:r>
            <a:endParaRPr sz="205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000">
              <a:latin typeface="Arial"/>
              <a:cs typeface="Arial"/>
            </a:endParaRPr>
          </a:p>
          <a:p>
            <a:pPr marL="458470" marR="249554" indent="-446405">
              <a:lnSpc>
                <a:spcPts val="2400"/>
              </a:lnSpc>
              <a:buSzPct val="92682"/>
              <a:buAutoNum type="arabicPeriod"/>
              <a:tabLst>
                <a:tab pos="458470" algn="l"/>
                <a:tab pos="459105" algn="l"/>
              </a:tabLst>
            </a:pPr>
            <a:r>
              <a:rPr sz="2050" spc="15" dirty="0">
                <a:latin typeface="Arial"/>
                <a:cs typeface="Arial"/>
              </a:rPr>
              <a:t>Sort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the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ordered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25" dirty="0">
                <a:latin typeface="Arial"/>
                <a:cs typeface="Arial"/>
              </a:rPr>
              <a:t>collection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35" dirty="0">
                <a:latin typeface="Arial"/>
                <a:cs typeface="Arial"/>
              </a:rPr>
              <a:t>of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15" dirty="0">
                <a:latin typeface="Arial"/>
                <a:cs typeface="Arial"/>
              </a:rPr>
              <a:t>distances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and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15" dirty="0">
                <a:latin typeface="Arial"/>
                <a:cs typeface="Arial"/>
              </a:rPr>
              <a:t>indices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15" dirty="0">
                <a:latin typeface="Arial"/>
                <a:cs typeface="Arial"/>
              </a:rPr>
              <a:t>from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smallest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to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-5" dirty="0">
                <a:latin typeface="Arial"/>
                <a:cs typeface="Arial"/>
              </a:rPr>
              <a:t>largest </a:t>
            </a:r>
            <a:r>
              <a:rPr sz="2050" spc="-55" dirty="0">
                <a:latin typeface="Arial"/>
                <a:cs typeface="Arial"/>
              </a:rPr>
              <a:t>(in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ascending </a:t>
            </a:r>
            <a:r>
              <a:rPr sz="2050" spc="-555" dirty="0">
                <a:latin typeface="Arial"/>
                <a:cs typeface="Arial"/>
              </a:rPr>
              <a:t> </a:t>
            </a:r>
            <a:r>
              <a:rPr sz="2050" spc="-25" dirty="0">
                <a:latin typeface="Arial"/>
                <a:cs typeface="Arial"/>
              </a:rPr>
              <a:t>order)</a:t>
            </a:r>
            <a:r>
              <a:rPr sz="2050" spc="-10" dirty="0">
                <a:latin typeface="Arial"/>
                <a:cs typeface="Arial"/>
              </a:rPr>
              <a:t> </a:t>
            </a:r>
            <a:r>
              <a:rPr sz="2050" spc="35" dirty="0">
                <a:latin typeface="Arial"/>
                <a:cs typeface="Arial"/>
              </a:rPr>
              <a:t>by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the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15" dirty="0">
                <a:latin typeface="Arial"/>
                <a:cs typeface="Arial"/>
              </a:rPr>
              <a:t>distances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AutoNum type="arabicPeriod"/>
            </a:pPr>
            <a:endParaRPr sz="2200">
              <a:latin typeface="Arial"/>
              <a:cs typeface="Arial"/>
            </a:endParaRPr>
          </a:p>
          <a:p>
            <a:pPr marL="458470" indent="-446405">
              <a:lnSpc>
                <a:spcPct val="100000"/>
              </a:lnSpc>
              <a:buSzPct val="92682"/>
              <a:buAutoNum type="arabicPeriod"/>
              <a:tabLst>
                <a:tab pos="458470" algn="l"/>
                <a:tab pos="459105" algn="l"/>
              </a:tabLst>
            </a:pPr>
            <a:r>
              <a:rPr sz="2050" spc="15" dirty="0">
                <a:latin typeface="Arial"/>
                <a:cs typeface="Arial"/>
              </a:rPr>
              <a:t>Pick</a:t>
            </a:r>
            <a:r>
              <a:rPr sz="2050" spc="-1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the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20" dirty="0">
                <a:latin typeface="Arial"/>
                <a:cs typeface="Arial"/>
              </a:rPr>
              <a:t>first</a:t>
            </a:r>
            <a:r>
              <a:rPr sz="2050" spc="-5" dirty="0">
                <a:latin typeface="Arial"/>
                <a:cs typeface="Arial"/>
              </a:rPr>
              <a:t> K entries </a:t>
            </a:r>
            <a:r>
              <a:rPr sz="2050" spc="15" dirty="0">
                <a:latin typeface="Arial"/>
                <a:cs typeface="Arial"/>
              </a:rPr>
              <a:t>from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the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20" dirty="0">
                <a:latin typeface="Arial"/>
                <a:cs typeface="Arial"/>
              </a:rPr>
              <a:t>sorted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25" dirty="0">
                <a:latin typeface="Arial"/>
                <a:cs typeface="Arial"/>
              </a:rPr>
              <a:t>collection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AutoNum type="arabicPeriod"/>
            </a:pPr>
            <a:endParaRPr sz="2250">
              <a:latin typeface="Arial"/>
              <a:cs typeface="Arial"/>
            </a:endParaRPr>
          </a:p>
          <a:p>
            <a:pPr marL="458470" indent="-446405">
              <a:lnSpc>
                <a:spcPct val="100000"/>
              </a:lnSpc>
              <a:buSzPct val="92682"/>
              <a:buAutoNum type="arabicPeriod"/>
              <a:tabLst>
                <a:tab pos="458470" algn="l"/>
                <a:tab pos="459105" algn="l"/>
              </a:tabLst>
            </a:pPr>
            <a:r>
              <a:rPr sz="2050" spc="-5" dirty="0">
                <a:latin typeface="Arial"/>
                <a:cs typeface="Arial"/>
              </a:rPr>
              <a:t>Get</a:t>
            </a:r>
            <a:r>
              <a:rPr sz="2050" spc="-1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the</a:t>
            </a:r>
            <a:r>
              <a:rPr sz="2050" spc="-5" dirty="0">
                <a:latin typeface="Arial"/>
                <a:cs typeface="Arial"/>
              </a:rPr>
              <a:t> labels </a:t>
            </a:r>
            <a:r>
              <a:rPr sz="2050" spc="35" dirty="0">
                <a:latin typeface="Arial"/>
                <a:cs typeface="Arial"/>
              </a:rPr>
              <a:t>of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the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selected</a:t>
            </a:r>
            <a:r>
              <a:rPr sz="2050" spc="-10" dirty="0">
                <a:latin typeface="Arial"/>
                <a:cs typeface="Arial"/>
              </a:rPr>
              <a:t> </a:t>
            </a:r>
            <a:r>
              <a:rPr sz="2050" spc="-5" dirty="0">
                <a:latin typeface="Arial"/>
                <a:cs typeface="Arial"/>
              </a:rPr>
              <a:t>K entries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AutoNum type="arabicPeriod"/>
            </a:pPr>
            <a:endParaRPr sz="2250">
              <a:latin typeface="Arial"/>
              <a:cs typeface="Arial"/>
            </a:endParaRPr>
          </a:p>
          <a:p>
            <a:pPr marL="458470" indent="-446405">
              <a:lnSpc>
                <a:spcPct val="100000"/>
              </a:lnSpc>
              <a:buSzPct val="92682"/>
              <a:buAutoNum type="arabicPeriod"/>
              <a:tabLst>
                <a:tab pos="458470" algn="l"/>
                <a:tab pos="459105" algn="l"/>
              </a:tabLst>
            </a:pPr>
            <a:r>
              <a:rPr sz="2050" spc="-5" dirty="0">
                <a:latin typeface="Arial"/>
                <a:cs typeface="Arial"/>
              </a:rPr>
              <a:t>If </a:t>
            </a:r>
            <a:r>
              <a:rPr sz="2050" spc="-10" dirty="0">
                <a:latin typeface="Arial"/>
                <a:cs typeface="Arial"/>
              </a:rPr>
              <a:t>regression, </a:t>
            </a:r>
            <a:r>
              <a:rPr sz="2050" dirty="0">
                <a:latin typeface="Arial"/>
                <a:cs typeface="Arial"/>
              </a:rPr>
              <a:t>return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the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-15" dirty="0">
                <a:latin typeface="Arial"/>
                <a:cs typeface="Arial"/>
              </a:rPr>
              <a:t>mean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35" dirty="0">
                <a:latin typeface="Arial"/>
                <a:cs typeface="Arial"/>
              </a:rPr>
              <a:t>of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the</a:t>
            </a:r>
            <a:r>
              <a:rPr sz="2050" spc="-5" dirty="0">
                <a:latin typeface="Arial"/>
                <a:cs typeface="Arial"/>
              </a:rPr>
              <a:t> K labels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AutoNum type="arabicPeriod"/>
            </a:pPr>
            <a:endParaRPr sz="2250">
              <a:latin typeface="Arial"/>
              <a:cs typeface="Arial"/>
            </a:endParaRPr>
          </a:p>
          <a:p>
            <a:pPr marL="458470" indent="-446405">
              <a:lnSpc>
                <a:spcPct val="100000"/>
              </a:lnSpc>
              <a:buSzPct val="92682"/>
              <a:buAutoNum type="arabicPeriod"/>
              <a:tabLst>
                <a:tab pos="458470" algn="l"/>
                <a:tab pos="459105" algn="l"/>
              </a:tabLst>
            </a:pPr>
            <a:r>
              <a:rPr sz="2050" spc="-5" dirty="0">
                <a:latin typeface="Arial"/>
                <a:cs typeface="Arial"/>
              </a:rPr>
              <a:t>If </a:t>
            </a:r>
            <a:r>
              <a:rPr sz="2050" spc="10" dirty="0">
                <a:latin typeface="Arial"/>
                <a:cs typeface="Arial"/>
              </a:rPr>
              <a:t>classification,</a:t>
            </a:r>
            <a:r>
              <a:rPr sz="2050" dirty="0">
                <a:latin typeface="Arial"/>
                <a:cs typeface="Arial"/>
              </a:rPr>
              <a:t> return </a:t>
            </a:r>
            <a:r>
              <a:rPr sz="2050" spc="10" dirty="0">
                <a:latin typeface="Arial"/>
                <a:cs typeface="Arial"/>
              </a:rPr>
              <a:t>the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25" dirty="0">
                <a:latin typeface="Arial"/>
                <a:cs typeface="Arial"/>
              </a:rPr>
              <a:t>mode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spc="35" dirty="0">
                <a:latin typeface="Arial"/>
                <a:cs typeface="Arial"/>
              </a:rPr>
              <a:t>of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10" dirty="0">
                <a:latin typeface="Arial"/>
                <a:cs typeface="Arial"/>
              </a:rPr>
              <a:t>the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-5" dirty="0">
                <a:latin typeface="Arial"/>
                <a:cs typeface="Arial"/>
              </a:rPr>
              <a:t>K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-5" dirty="0">
                <a:latin typeface="Arial"/>
                <a:cs typeface="Arial"/>
              </a:rPr>
              <a:t>labels</a:t>
            </a:r>
            <a:endParaRPr sz="2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4155" y="689861"/>
            <a:ext cx="110166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245" dirty="0"/>
              <a:t>How</a:t>
            </a:r>
            <a:r>
              <a:rPr sz="8000" spc="-20" dirty="0"/>
              <a:t> </a:t>
            </a:r>
            <a:r>
              <a:rPr sz="8000" spc="220" dirty="0"/>
              <a:t>does</a:t>
            </a:r>
            <a:r>
              <a:rPr sz="8000" spc="-20" dirty="0"/>
              <a:t> </a:t>
            </a:r>
            <a:r>
              <a:rPr sz="8000" spc="45" dirty="0"/>
              <a:t>KNN</a:t>
            </a:r>
            <a:r>
              <a:rPr sz="8000" spc="-15" dirty="0"/>
              <a:t> </a:t>
            </a:r>
            <a:r>
              <a:rPr sz="8000" spc="120" dirty="0"/>
              <a:t>Works?</a:t>
            </a:r>
            <a:endParaRPr sz="8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583" y="2604537"/>
            <a:ext cx="11429631" cy="53878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4155" y="689861"/>
            <a:ext cx="110166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245" dirty="0"/>
              <a:t>How</a:t>
            </a:r>
            <a:r>
              <a:rPr sz="8000" spc="-20" dirty="0"/>
              <a:t> </a:t>
            </a:r>
            <a:r>
              <a:rPr sz="8000" spc="220" dirty="0"/>
              <a:t>does</a:t>
            </a:r>
            <a:r>
              <a:rPr sz="8000" spc="-20" dirty="0"/>
              <a:t> </a:t>
            </a:r>
            <a:r>
              <a:rPr sz="8000" spc="45" dirty="0"/>
              <a:t>KNN</a:t>
            </a:r>
            <a:r>
              <a:rPr sz="8000" spc="-15" dirty="0"/>
              <a:t> </a:t>
            </a:r>
            <a:r>
              <a:rPr sz="8000" spc="120" dirty="0"/>
              <a:t>Works?</a:t>
            </a:r>
            <a:endParaRPr sz="8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717" y="2090411"/>
            <a:ext cx="8893653" cy="419241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30137" y="6474740"/>
            <a:ext cx="11842750" cy="2855595"/>
            <a:chOff x="930137" y="6474740"/>
            <a:chExt cx="11842750" cy="28555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137" y="6474740"/>
              <a:ext cx="7313256" cy="13548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7595" y="7684174"/>
              <a:ext cx="8805029" cy="16460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4155" y="689861"/>
            <a:ext cx="110166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245" dirty="0"/>
              <a:t>How</a:t>
            </a:r>
            <a:r>
              <a:rPr sz="8000" spc="-20" dirty="0"/>
              <a:t> </a:t>
            </a:r>
            <a:r>
              <a:rPr sz="8000" spc="220" dirty="0"/>
              <a:t>does</a:t>
            </a:r>
            <a:r>
              <a:rPr sz="8000" spc="-20" dirty="0"/>
              <a:t> </a:t>
            </a:r>
            <a:r>
              <a:rPr sz="8000" spc="45" dirty="0"/>
              <a:t>KNN</a:t>
            </a:r>
            <a:r>
              <a:rPr sz="8000" spc="-15" dirty="0"/>
              <a:t> </a:t>
            </a:r>
            <a:r>
              <a:rPr sz="8000" spc="120" dirty="0"/>
              <a:t>Works?</a:t>
            </a:r>
            <a:endParaRPr sz="8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362" y="2022175"/>
            <a:ext cx="10466384" cy="64729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7970" algn="l"/>
              </a:tabLst>
            </a:pPr>
            <a:r>
              <a:rPr spc="70" dirty="0"/>
              <a:t>Example-2	</a:t>
            </a:r>
            <a:r>
              <a:rPr spc="100" dirty="0"/>
              <a:t>Prediction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1568053"/>
            <a:ext cx="1102423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500" spc="10" dirty="0">
                <a:latin typeface="Arial"/>
                <a:cs typeface="Arial"/>
              </a:rPr>
              <a:t>Consider</a:t>
            </a:r>
            <a:r>
              <a:rPr sz="2500" spc="15" dirty="0"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the</a:t>
            </a:r>
            <a:r>
              <a:rPr sz="2500" spc="15" dirty="0">
                <a:latin typeface="Arial"/>
                <a:cs typeface="Arial"/>
              </a:rPr>
              <a:t> </a:t>
            </a:r>
            <a:r>
              <a:rPr sz="2500" spc="25" dirty="0">
                <a:latin typeface="Arial"/>
                <a:cs typeface="Arial"/>
              </a:rPr>
              <a:t>following </a:t>
            </a:r>
            <a:r>
              <a:rPr sz="2500" spc="15" dirty="0">
                <a:latin typeface="Arial"/>
                <a:cs typeface="Arial"/>
              </a:rPr>
              <a:t>table</a:t>
            </a:r>
            <a:r>
              <a:rPr sz="2500" spc="20" dirty="0">
                <a:latin typeface="Arial"/>
                <a:cs typeface="Arial"/>
              </a:rPr>
              <a:t> </a:t>
            </a:r>
            <a:r>
              <a:rPr sz="2500" spc="-145" dirty="0">
                <a:latin typeface="Arial"/>
                <a:cs typeface="Arial"/>
              </a:rPr>
              <a:t>–</a:t>
            </a:r>
            <a:r>
              <a:rPr sz="2500" spc="-140" dirty="0">
                <a:latin typeface="Arial"/>
                <a:cs typeface="Arial"/>
              </a:rPr>
              <a:t> </a:t>
            </a:r>
            <a:r>
              <a:rPr sz="2500" spc="45" dirty="0">
                <a:latin typeface="Arial"/>
                <a:cs typeface="Arial"/>
              </a:rPr>
              <a:t>it </a:t>
            </a:r>
            <a:r>
              <a:rPr sz="2500" spc="25" dirty="0">
                <a:latin typeface="Arial"/>
                <a:cs typeface="Arial"/>
              </a:rPr>
              <a:t>consists </a:t>
            </a:r>
            <a:r>
              <a:rPr sz="2500" spc="45" dirty="0">
                <a:latin typeface="Arial"/>
                <a:cs typeface="Arial"/>
              </a:rPr>
              <a:t>of </a:t>
            </a:r>
            <a:r>
              <a:rPr sz="2500" spc="10" dirty="0">
                <a:latin typeface="Arial"/>
                <a:cs typeface="Arial"/>
              </a:rPr>
              <a:t>the</a:t>
            </a:r>
            <a:r>
              <a:rPr sz="2500" spc="15" dirty="0"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height,</a:t>
            </a:r>
            <a:r>
              <a:rPr sz="2500" spc="15" dirty="0">
                <a:latin typeface="Arial"/>
                <a:cs typeface="Arial"/>
              </a:rPr>
              <a:t> </a:t>
            </a:r>
            <a:r>
              <a:rPr sz="2500" spc="-20" dirty="0">
                <a:latin typeface="Arial"/>
                <a:cs typeface="Arial"/>
              </a:rPr>
              <a:t>age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and  </a:t>
            </a:r>
            <a:r>
              <a:rPr sz="2500" spc="25" dirty="0">
                <a:latin typeface="Arial"/>
                <a:cs typeface="Arial"/>
              </a:rPr>
              <a:t>weight </a:t>
            </a:r>
            <a:r>
              <a:rPr sz="2500" spc="30" dirty="0">
                <a:latin typeface="Arial"/>
                <a:cs typeface="Arial"/>
              </a:rPr>
              <a:t> </a:t>
            </a:r>
            <a:r>
              <a:rPr sz="2500" spc="-40" dirty="0">
                <a:latin typeface="Arial"/>
                <a:cs typeface="Arial"/>
              </a:rPr>
              <a:t>(target) </a:t>
            </a:r>
            <a:r>
              <a:rPr sz="2500" spc="-20" dirty="0">
                <a:latin typeface="Arial"/>
                <a:cs typeface="Arial"/>
              </a:rPr>
              <a:t>value </a:t>
            </a:r>
            <a:r>
              <a:rPr sz="2500" spc="30" dirty="0">
                <a:latin typeface="Arial"/>
                <a:cs typeface="Arial"/>
              </a:rPr>
              <a:t>for </a:t>
            </a:r>
            <a:r>
              <a:rPr sz="2500" spc="-5" dirty="0">
                <a:latin typeface="Arial"/>
                <a:cs typeface="Arial"/>
              </a:rPr>
              <a:t>10 </a:t>
            </a:r>
            <a:r>
              <a:rPr sz="2500" spc="15" dirty="0">
                <a:latin typeface="Arial"/>
                <a:cs typeface="Arial"/>
              </a:rPr>
              <a:t>people. </a:t>
            </a:r>
            <a:r>
              <a:rPr sz="2500" spc="-25" dirty="0">
                <a:latin typeface="Arial"/>
                <a:cs typeface="Arial"/>
              </a:rPr>
              <a:t>As </a:t>
            </a:r>
            <a:r>
              <a:rPr sz="2500" spc="10" dirty="0">
                <a:latin typeface="Arial"/>
                <a:cs typeface="Arial"/>
              </a:rPr>
              <a:t>you can </a:t>
            </a:r>
            <a:r>
              <a:rPr sz="2500" spc="-25" dirty="0">
                <a:latin typeface="Arial"/>
                <a:cs typeface="Arial"/>
              </a:rPr>
              <a:t>see, </a:t>
            </a:r>
            <a:r>
              <a:rPr sz="2500" spc="10" dirty="0">
                <a:latin typeface="Arial"/>
                <a:cs typeface="Arial"/>
              </a:rPr>
              <a:t>the </a:t>
            </a:r>
            <a:r>
              <a:rPr sz="2500" spc="25" dirty="0">
                <a:latin typeface="Arial"/>
                <a:cs typeface="Arial"/>
              </a:rPr>
              <a:t>weight </a:t>
            </a:r>
            <a:r>
              <a:rPr sz="2500" spc="-20" dirty="0">
                <a:latin typeface="Arial"/>
                <a:cs typeface="Arial"/>
              </a:rPr>
              <a:t>value </a:t>
            </a:r>
            <a:r>
              <a:rPr sz="2500" spc="45" dirty="0">
                <a:latin typeface="Arial"/>
                <a:cs typeface="Arial"/>
              </a:rPr>
              <a:t>of </a:t>
            </a:r>
            <a:r>
              <a:rPr sz="2500" spc="5" dirty="0">
                <a:latin typeface="Arial"/>
                <a:cs typeface="Arial"/>
              </a:rPr>
              <a:t>ID-11 </a:t>
            </a:r>
            <a:r>
              <a:rPr sz="2500" spc="-5" dirty="0">
                <a:latin typeface="Arial"/>
                <a:cs typeface="Arial"/>
              </a:rPr>
              <a:t>is </a:t>
            </a:r>
            <a:r>
              <a:rPr sz="2500" dirty="0"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missing.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spc="15" dirty="0">
                <a:latin typeface="Arial"/>
                <a:cs typeface="Arial"/>
              </a:rPr>
              <a:t>Predict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the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spc="25" dirty="0">
                <a:latin typeface="Arial"/>
                <a:cs typeface="Arial"/>
              </a:rPr>
              <a:t>weight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spc="45" dirty="0">
                <a:latin typeface="Arial"/>
                <a:cs typeface="Arial"/>
              </a:rPr>
              <a:t>of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spc="20" dirty="0">
                <a:latin typeface="Arial"/>
                <a:cs typeface="Arial"/>
              </a:rPr>
              <a:t>this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person </a:t>
            </a:r>
            <a:r>
              <a:rPr sz="2500" spc="15" dirty="0">
                <a:latin typeface="Arial"/>
                <a:cs typeface="Arial"/>
              </a:rPr>
              <a:t>based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spc="20" dirty="0">
                <a:latin typeface="Arial"/>
                <a:cs typeface="Arial"/>
              </a:rPr>
              <a:t>on</a:t>
            </a:r>
            <a:r>
              <a:rPr sz="2500" spc="5" dirty="0">
                <a:latin typeface="Arial"/>
                <a:cs typeface="Arial"/>
              </a:rPr>
              <a:t> their </a:t>
            </a:r>
            <a:r>
              <a:rPr sz="2500" spc="10" dirty="0">
                <a:latin typeface="Arial"/>
                <a:cs typeface="Arial"/>
              </a:rPr>
              <a:t>height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and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spc="-15" dirty="0">
                <a:latin typeface="Arial"/>
                <a:cs typeface="Arial"/>
              </a:rPr>
              <a:t>age.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5296" y="3083227"/>
            <a:ext cx="8722642" cy="56098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8301" y="521783"/>
            <a:ext cx="62484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65" dirty="0"/>
              <a:t>Example2</a:t>
            </a:r>
            <a:r>
              <a:rPr sz="4800" spc="-25" dirty="0"/>
              <a:t> </a:t>
            </a:r>
            <a:r>
              <a:rPr sz="4800" spc="265" dirty="0"/>
              <a:t>-</a:t>
            </a:r>
            <a:r>
              <a:rPr sz="4800" spc="-20" dirty="0"/>
              <a:t> </a:t>
            </a:r>
            <a:r>
              <a:rPr sz="4800" spc="120" dirty="0"/>
              <a:t>Prediction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6219" y="1885821"/>
            <a:ext cx="5368486" cy="41049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1417" y="4803138"/>
            <a:ext cx="4912036" cy="35326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25261" y="1005330"/>
            <a:ext cx="19545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90" dirty="0"/>
              <a:t>Solution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767362" y="2259628"/>
            <a:ext cx="11158855" cy="6873875"/>
            <a:chOff x="767362" y="2259628"/>
            <a:chExt cx="11158855" cy="68738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7362" y="2259628"/>
              <a:ext cx="6448323" cy="40586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6583" y="3894527"/>
              <a:ext cx="7369387" cy="52385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4499" y="4181180"/>
            <a:ext cx="6156325" cy="828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250" spc="90" dirty="0"/>
              <a:t>K-Nearest</a:t>
            </a:r>
            <a:r>
              <a:rPr sz="5250" spc="-40" dirty="0"/>
              <a:t> </a:t>
            </a:r>
            <a:r>
              <a:rPr sz="5250" spc="125" dirty="0"/>
              <a:t>Neighbor</a:t>
            </a:r>
            <a:endParaRPr sz="52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9757" y="1005330"/>
            <a:ext cx="72256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80" dirty="0"/>
              <a:t>Distance</a:t>
            </a:r>
            <a:r>
              <a:rPr sz="4000" spc="-15" dirty="0"/>
              <a:t> </a:t>
            </a:r>
            <a:r>
              <a:rPr sz="4000" spc="50" dirty="0"/>
              <a:t>Measure</a:t>
            </a:r>
            <a:r>
              <a:rPr sz="4000" spc="-10" dirty="0"/>
              <a:t> </a:t>
            </a:r>
            <a:r>
              <a:rPr sz="4000" spc="220" dirty="0"/>
              <a:t>-</a:t>
            </a:r>
            <a:r>
              <a:rPr sz="4000" spc="-10" dirty="0"/>
              <a:t> </a:t>
            </a:r>
            <a:r>
              <a:rPr sz="4000" spc="130" dirty="0"/>
              <a:t>Minkowski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5097906" y="5471102"/>
            <a:ext cx="7652894" cy="4282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330" marR="16510" indent="-457200" algn="just">
              <a:lnSpc>
                <a:spcPct val="1225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i="0" dirty="0" err="1">
                <a:solidFill>
                  <a:srgbClr val="292929"/>
                </a:solidFill>
                <a:effectLst/>
                <a:latin typeface="charter"/>
              </a:rPr>
              <a:t>Minkowski</a:t>
            </a:r>
            <a:r>
              <a:rPr lang="en-US" sz="2800" i="0" dirty="0">
                <a:solidFill>
                  <a:srgbClr val="292929"/>
                </a:solidFill>
                <a:effectLst/>
                <a:latin typeface="charter"/>
              </a:rPr>
              <a:t> distance is the generalized distance metric. Here generalized means that we can manipulate the above formula to calculate the distance between two data points in different ways.</a:t>
            </a:r>
          </a:p>
          <a:p>
            <a:pPr marL="938530" marR="16510" lvl="1" indent="-457200" algn="just">
              <a:lnSpc>
                <a:spcPct val="1225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b="1" i="1" dirty="0">
                <a:latin typeface="Calibri"/>
                <a:cs typeface="Calibri"/>
              </a:rPr>
              <a:t>p = </a:t>
            </a:r>
            <a:r>
              <a:rPr sz="2800" b="1" i="1" spc="-5" dirty="0">
                <a:latin typeface="Calibri"/>
                <a:cs typeface="Calibri"/>
              </a:rPr>
              <a:t>1, </a:t>
            </a:r>
            <a:r>
              <a:rPr sz="2800" b="1" i="1" spc="-20" dirty="0">
                <a:latin typeface="Calibri"/>
                <a:cs typeface="Calibri"/>
              </a:rPr>
              <a:t>Manhattan </a:t>
            </a:r>
            <a:r>
              <a:rPr sz="2800" b="1" i="1" spc="-15" dirty="0">
                <a:latin typeface="Calibri"/>
                <a:cs typeface="Calibri"/>
              </a:rPr>
              <a:t>Distance</a:t>
            </a:r>
            <a:endParaRPr lang="en-US" sz="2800" b="1" i="1" spc="-15" dirty="0">
              <a:latin typeface="Calibri"/>
              <a:cs typeface="Calibri"/>
            </a:endParaRPr>
          </a:p>
          <a:p>
            <a:pPr marL="938530" marR="16510" lvl="1" indent="-457200" algn="just">
              <a:lnSpc>
                <a:spcPct val="1225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b="1" i="1" dirty="0">
                <a:latin typeface="Calibri"/>
                <a:cs typeface="Calibri"/>
              </a:rPr>
              <a:t>p</a:t>
            </a:r>
            <a:r>
              <a:rPr sz="2800" b="1" i="1" spc="-15" dirty="0">
                <a:latin typeface="Calibri"/>
                <a:cs typeface="Calibri"/>
              </a:rPr>
              <a:t> </a:t>
            </a:r>
            <a:r>
              <a:rPr sz="2800" b="1" i="1" dirty="0">
                <a:latin typeface="Calibri"/>
                <a:cs typeface="Calibri"/>
              </a:rPr>
              <a:t>=</a:t>
            </a:r>
            <a:r>
              <a:rPr sz="2800" b="1" i="1" spc="-15" dirty="0">
                <a:latin typeface="Calibri"/>
                <a:cs typeface="Calibri"/>
              </a:rPr>
              <a:t> </a:t>
            </a:r>
            <a:r>
              <a:rPr sz="2800" b="1" i="1" spc="-5" dirty="0">
                <a:latin typeface="Calibri"/>
                <a:cs typeface="Calibri"/>
              </a:rPr>
              <a:t>2,</a:t>
            </a:r>
            <a:r>
              <a:rPr sz="2800" b="1" i="1" spc="-15" dirty="0">
                <a:latin typeface="Calibri"/>
                <a:cs typeface="Calibri"/>
              </a:rPr>
              <a:t> </a:t>
            </a:r>
            <a:r>
              <a:rPr sz="2800" b="1" i="1" spc="-5" dirty="0">
                <a:latin typeface="Calibri"/>
                <a:cs typeface="Calibri"/>
              </a:rPr>
              <a:t>Euclidean</a:t>
            </a:r>
            <a:r>
              <a:rPr sz="2800" b="1" i="1" spc="-10" dirty="0">
                <a:latin typeface="Calibri"/>
                <a:cs typeface="Calibri"/>
              </a:rPr>
              <a:t> </a:t>
            </a:r>
            <a:r>
              <a:rPr sz="2800" b="1" i="1" spc="-15" dirty="0">
                <a:latin typeface="Calibri"/>
                <a:cs typeface="Calibri"/>
              </a:rPr>
              <a:t>Distance</a:t>
            </a:r>
            <a:endParaRPr lang="en-US" sz="2800" spc="-15" dirty="0">
              <a:latin typeface="Calibri"/>
              <a:cs typeface="Calibri"/>
            </a:endParaRPr>
          </a:p>
          <a:p>
            <a:pPr marL="938530" marR="16510" lvl="1" indent="-457200" algn="just">
              <a:lnSpc>
                <a:spcPct val="1225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b="1" i="1" dirty="0">
                <a:latin typeface="Calibri"/>
                <a:cs typeface="Calibri"/>
              </a:rPr>
              <a:t>p</a:t>
            </a:r>
            <a:r>
              <a:rPr sz="2800" b="1" i="1" spc="-15" dirty="0">
                <a:latin typeface="Calibri"/>
                <a:cs typeface="Calibri"/>
              </a:rPr>
              <a:t> </a:t>
            </a:r>
            <a:r>
              <a:rPr sz="2800" b="1" i="1" dirty="0">
                <a:latin typeface="Calibri"/>
                <a:cs typeface="Calibri"/>
              </a:rPr>
              <a:t>=</a:t>
            </a:r>
            <a:r>
              <a:rPr sz="2800" b="1" i="1" spc="-15" dirty="0">
                <a:latin typeface="Calibri"/>
                <a:cs typeface="Calibri"/>
              </a:rPr>
              <a:t> </a:t>
            </a:r>
            <a:r>
              <a:rPr sz="2800" b="1" i="1" dirty="0">
                <a:latin typeface="Calibri"/>
                <a:cs typeface="Calibri"/>
              </a:rPr>
              <a:t>∞,</a:t>
            </a:r>
            <a:r>
              <a:rPr sz="2800" b="1" i="1" spc="-15" dirty="0">
                <a:latin typeface="Calibri"/>
                <a:cs typeface="Calibri"/>
              </a:rPr>
              <a:t> </a:t>
            </a:r>
            <a:r>
              <a:rPr sz="2800" b="1" i="1" spc="-10" dirty="0">
                <a:latin typeface="Calibri"/>
                <a:cs typeface="Calibri"/>
              </a:rPr>
              <a:t>Chebychev </a:t>
            </a:r>
            <a:r>
              <a:rPr sz="2800" b="1" i="1" spc="-15" dirty="0">
                <a:latin typeface="Calibri"/>
                <a:cs typeface="Calibri"/>
              </a:rPr>
              <a:t>Distance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7997" y="6324600"/>
            <a:ext cx="2763519" cy="1137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A4B461-3961-4CE1-87F5-7E878013B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70" y="1696699"/>
            <a:ext cx="11165680" cy="35747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E7C031-A3F3-4E8F-AD46-9545CF3F6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8" y="8319645"/>
            <a:ext cx="482917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7717" y="1005330"/>
            <a:ext cx="93897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80" dirty="0"/>
              <a:t>Distance</a:t>
            </a:r>
            <a:r>
              <a:rPr sz="4000" spc="-10" dirty="0"/>
              <a:t> </a:t>
            </a:r>
            <a:r>
              <a:rPr sz="4000" spc="50" dirty="0"/>
              <a:t>Measure</a:t>
            </a:r>
            <a:r>
              <a:rPr sz="4000" spc="-5" dirty="0"/>
              <a:t> </a:t>
            </a:r>
            <a:r>
              <a:rPr sz="4000" spc="220" dirty="0"/>
              <a:t>-</a:t>
            </a:r>
            <a:r>
              <a:rPr sz="4000" spc="-5" dirty="0"/>
              <a:t> </a:t>
            </a:r>
            <a:r>
              <a:rPr sz="4000" spc="95" dirty="0"/>
              <a:t>Manhattan</a:t>
            </a:r>
            <a:r>
              <a:rPr sz="4000" spc="-5" dirty="0"/>
              <a:t> </a:t>
            </a:r>
            <a:r>
              <a:rPr sz="4000" spc="110" dirty="0"/>
              <a:t>distance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52500" y="2114450"/>
            <a:ext cx="10490835" cy="319341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495300" marR="1511300" indent="-444500">
              <a:lnSpc>
                <a:spcPts val="3800"/>
              </a:lnSpc>
              <a:spcBef>
                <a:spcPts val="260"/>
              </a:spcBef>
              <a:buSzPct val="145312"/>
              <a:buFont typeface="Arial"/>
              <a:buChar char="•"/>
              <a:tabLst>
                <a:tab pos="607695" algn="l"/>
                <a:tab pos="608330" algn="l"/>
              </a:tabLst>
            </a:pPr>
            <a:r>
              <a:rPr dirty="0"/>
              <a:t>	</a:t>
            </a:r>
            <a:r>
              <a:rPr sz="3200" spc="15" dirty="0">
                <a:latin typeface="Arial"/>
                <a:cs typeface="Arial"/>
              </a:rPr>
              <a:t>the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25" dirty="0">
                <a:latin typeface="Arial"/>
                <a:cs typeface="Arial"/>
              </a:rPr>
              <a:t>distance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20" dirty="0">
                <a:latin typeface="Arial"/>
                <a:cs typeface="Arial"/>
              </a:rPr>
              <a:t>between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95" dirty="0">
                <a:latin typeface="Arial"/>
                <a:cs typeface="Arial"/>
              </a:rPr>
              <a:t>two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45" dirty="0">
                <a:latin typeface="Arial"/>
                <a:cs typeface="Arial"/>
              </a:rPr>
              <a:t>points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is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15" dirty="0">
                <a:latin typeface="Arial"/>
                <a:cs typeface="Arial"/>
              </a:rPr>
              <a:t>the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20" dirty="0">
                <a:latin typeface="Arial"/>
                <a:cs typeface="Arial"/>
              </a:rPr>
              <a:t>sum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55" dirty="0">
                <a:latin typeface="Arial"/>
                <a:cs typeface="Arial"/>
              </a:rPr>
              <a:t>of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15" dirty="0">
                <a:latin typeface="Arial"/>
                <a:cs typeface="Arial"/>
              </a:rPr>
              <a:t>the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20" dirty="0">
                <a:latin typeface="Arial"/>
                <a:cs typeface="Arial"/>
              </a:rPr>
              <a:t>absolute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differences.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3500">
              <a:latin typeface="Arial"/>
              <a:cs typeface="Arial"/>
            </a:endParaRPr>
          </a:p>
          <a:p>
            <a:pPr marL="495300" indent="-444500">
              <a:lnSpc>
                <a:spcPct val="100000"/>
              </a:lnSpc>
              <a:buSzPct val="145312"/>
              <a:buChar char="•"/>
              <a:tabLst>
                <a:tab pos="495300" algn="l"/>
              </a:tabLst>
            </a:pPr>
            <a:r>
              <a:rPr sz="3200" spc="25" dirty="0">
                <a:latin typeface="Arial"/>
                <a:cs typeface="Arial"/>
              </a:rPr>
              <a:t>City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70" dirty="0">
                <a:latin typeface="Arial"/>
                <a:cs typeface="Arial"/>
              </a:rPr>
              <a:t>block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25" dirty="0">
                <a:latin typeface="Arial"/>
                <a:cs typeface="Arial"/>
              </a:rPr>
              <a:t>distance</a:t>
            </a:r>
            <a:r>
              <a:rPr sz="3200" spc="25" dirty="0">
                <a:latin typeface="Calibri"/>
                <a:cs typeface="Calibri"/>
              </a:rPr>
              <a:t>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i="1" spc="5" dirty="0">
                <a:latin typeface="Calibri"/>
                <a:cs typeface="Calibri"/>
              </a:rPr>
              <a:t>L</a:t>
            </a:r>
            <a:r>
              <a:rPr sz="3150" spc="7" baseline="-17195" dirty="0">
                <a:latin typeface="Arial"/>
                <a:cs typeface="Arial"/>
              </a:rPr>
              <a:t>1</a:t>
            </a:r>
            <a:r>
              <a:rPr sz="3150" spc="442" baseline="-17195" dirty="0">
                <a:latin typeface="Arial"/>
                <a:cs typeface="Arial"/>
              </a:rPr>
              <a:t> </a:t>
            </a:r>
            <a:r>
              <a:rPr sz="3200" spc="25" dirty="0">
                <a:latin typeface="Arial"/>
                <a:cs typeface="Arial"/>
              </a:rPr>
              <a:t>distance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4500">
              <a:latin typeface="Arial"/>
              <a:cs typeface="Arial"/>
            </a:endParaRPr>
          </a:p>
          <a:p>
            <a:pPr marL="495300" indent="-444500">
              <a:lnSpc>
                <a:spcPct val="100000"/>
              </a:lnSpc>
              <a:buSzPct val="145312"/>
              <a:buChar char="•"/>
              <a:tabLst>
                <a:tab pos="495300" algn="l"/>
              </a:tabLst>
            </a:pPr>
            <a:r>
              <a:rPr sz="3200" spc="-60" dirty="0">
                <a:latin typeface="Arial"/>
                <a:cs typeface="Arial"/>
              </a:rPr>
              <a:t>The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25" dirty="0">
                <a:latin typeface="Arial"/>
                <a:cs typeface="Arial"/>
              </a:rPr>
              <a:t>distance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20" dirty="0">
                <a:latin typeface="Arial"/>
                <a:cs typeface="Arial"/>
              </a:rPr>
              <a:t>between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114" dirty="0">
                <a:latin typeface="Arial"/>
                <a:cs typeface="Arial"/>
              </a:rPr>
              <a:t>p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15" dirty="0">
                <a:latin typeface="Arial"/>
                <a:cs typeface="Arial"/>
              </a:rPr>
              <a:t>and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114" dirty="0">
                <a:latin typeface="Arial"/>
                <a:cs typeface="Arial"/>
              </a:rPr>
              <a:t>q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in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20" dirty="0">
                <a:latin typeface="Arial"/>
                <a:cs typeface="Arial"/>
              </a:rPr>
              <a:t>n-dimensional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15" dirty="0">
                <a:latin typeface="Arial"/>
                <a:cs typeface="Arial"/>
              </a:rPr>
              <a:t>space,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835" y="5740400"/>
            <a:ext cx="11145601" cy="258436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2520" y="1005330"/>
            <a:ext cx="56997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65" dirty="0"/>
              <a:t>Euclidean</a:t>
            </a:r>
            <a:r>
              <a:rPr sz="4000" spc="-35" dirty="0"/>
              <a:t> </a:t>
            </a:r>
            <a:r>
              <a:rPr sz="4000" spc="-75" dirty="0"/>
              <a:t>Vs</a:t>
            </a:r>
            <a:r>
              <a:rPr sz="4000" spc="-35" dirty="0"/>
              <a:t> </a:t>
            </a:r>
            <a:r>
              <a:rPr sz="4000" spc="95" dirty="0"/>
              <a:t>Manhattan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126522" y="2568652"/>
            <a:ext cx="21272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00" dirty="0">
                <a:latin typeface="Arial"/>
                <a:cs typeface="Arial"/>
              </a:rPr>
              <a:t>•</a:t>
            </a:r>
            <a:endParaRPr sz="4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1023" y="2676758"/>
            <a:ext cx="9236075" cy="9118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sz="2900" spc="-10" dirty="0">
                <a:latin typeface="Arial"/>
                <a:cs typeface="Arial"/>
              </a:rPr>
              <a:t>Euclidean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-5" dirty="0">
                <a:latin typeface="Arial"/>
                <a:cs typeface="Arial"/>
              </a:rPr>
              <a:t>is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-60" dirty="0">
                <a:latin typeface="Arial"/>
                <a:cs typeface="Arial"/>
              </a:rPr>
              <a:t>a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65" dirty="0">
                <a:latin typeface="Arial"/>
                <a:cs typeface="Arial"/>
              </a:rPr>
              <a:t>good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25" dirty="0">
                <a:latin typeface="Arial"/>
                <a:cs typeface="Arial"/>
              </a:rPr>
              <a:t>distance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-25" dirty="0">
                <a:latin typeface="Arial"/>
                <a:cs typeface="Arial"/>
              </a:rPr>
              <a:t>measure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75" dirty="0">
                <a:latin typeface="Arial"/>
                <a:cs typeface="Arial"/>
              </a:rPr>
              <a:t>to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-20" dirty="0">
                <a:latin typeface="Arial"/>
                <a:cs typeface="Arial"/>
              </a:rPr>
              <a:t>use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25" dirty="0">
                <a:latin typeface="Arial"/>
                <a:cs typeface="Arial"/>
              </a:rPr>
              <a:t>if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15" dirty="0">
                <a:latin typeface="Arial"/>
                <a:cs typeface="Arial"/>
              </a:rPr>
              <a:t>the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40" dirty="0">
                <a:latin typeface="Arial"/>
                <a:cs typeface="Arial"/>
              </a:rPr>
              <a:t>input </a:t>
            </a:r>
            <a:r>
              <a:rPr sz="2900" spc="-790" dirty="0">
                <a:latin typeface="Arial"/>
                <a:cs typeface="Arial"/>
              </a:rPr>
              <a:t> </a:t>
            </a:r>
            <a:r>
              <a:rPr sz="2900" spc="-10" dirty="0">
                <a:latin typeface="Arial"/>
                <a:cs typeface="Arial"/>
              </a:rPr>
              <a:t>variables</a:t>
            </a:r>
            <a:r>
              <a:rPr sz="2900" spc="-5" dirty="0">
                <a:latin typeface="Arial"/>
                <a:cs typeface="Arial"/>
              </a:rPr>
              <a:t> </a:t>
            </a:r>
            <a:r>
              <a:rPr sz="2900" spc="-60" dirty="0">
                <a:latin typeface="Arial"/>
                <a:cs typeface="Arial"/>
              </a:rPr>
              <a:t>are</a:t>
            </a:r>
            <a:r>
              <a:rPr sz="2900" dirty="0">
                <a:latin typeface="Arial"/>
                <a:cs typeface="Arial"/>
              </a:rPr>
              <a:t> similar </a:t>
            </a:r>
            <a:r>
              <a:rPr sz="2900" spc="-5" dirty="0">
                <a:latin typeface="Arial"/>
                <a:cs typeface="Arial"/>
              </a:rPr>
              <a:t>in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35" dirty="0">
                <a:latin typeface="Arial"/>
                <a:cs typeface="Arial"/>
              </a:rPr>
              <a:t>type</a:t>
            </a:r>
            <a:endParaRPr sz="2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6522" y="3653994"/>
            <a:ext cx="212725" cy="1981200"/>
          </a:xfrm>
          <a:prstGeom prst="rect">
            <a:avLst/>
          </a:prstGeom>
        </p:spPr>
        <p:txBody>
          <a:bodyPr vert="horz" wrap="square" lIns="0" tIns="349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5"/>
              </a:spcBef>
            </a:pPr>
            <a:r>
              <a:rPr sz="4200" dirty="0">
                <a:latin typeface="Arial"/>
                <a:cs typeface="Arial"/>
              </a:rPr>
              <a:t>•</a:t>
            </a:r>
            <a:endParaRPr sz="4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60"/>
              </a:spcBef>
            </a:pPr>
            <a:r>
              <a:rPr sz="4200" dirty="0">
                <a:latin typeface="Arial"/>
                <a:cs typeface="Arial"/>
              </a:rPr>
              <a:t>•</a:t>
            </a:r>
            <a:endParaRPr sz="4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1023" y="4099158"/>
            <a:ext cx="537400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20" dirty="0">
                <a:latin typeface="Arial"/>
                <a:cs typeface="Arial"/>
              </a:rPr>
              <a:t>All</a:t>
            </a:r>
            <a:r>
              <a:rPr sz="2900" spc="-5" dirty="0">
                <a:latin typeface="Arial"/>
                <a:cs typeface="Arial"/>
              </a:rPr>
              <a:t> </a:t>
            </a:r>
            <a:r>
              <a:rPr sz="2900" spc="-10" dirty="0">
                <a:latin typeface="Arial"/>
                <a:cs typeface="Arial"/>
              </a:rPr>
              <a:t>measured</a:t>
            </a:r>
            <a:r>
              <a:rPr sz="2900" spc="-5" dirty="0">
                <a:latin typeface="Arial"/>
                <a:cs typeface="Arial"/>
              </a:rPr>
              <a:t> </a:t>
            </a:r>
            <a:r>
              <a:rPr sz="2900" spc="50" dirty="0">
                <a:latin typeface="Arial"/>
                <a:cs typeface="Arial"/>
              </a:rPr>
              <a:t>widths</a:t>
            </a:r>
            <a:r>
              <a:rPr sz="2900" spc="-5" dirty="0">
                <a:latin typeface="Arial"/>
                <a:cs typeface="Arial"/>
              </a:rPr>
              <a:t> </a:t>
            </a:r>
            <a:r>
              <a:rPr sz="2900" spc="15" dirty="0">
                <a:latin typeface="Arial"/>
                <a:cs typeface="Arial"/>
              </a:rPr>
              <a:t>and</a:t>
            </a:r>
            <a:r>
              <a:rPr sz="2900" spc="-5" dirty="0">
                <a:latin typeface="Arial"/>
                <a:cs typeface="Arial"/>
              </a:rPr>
              <a:t> </a:t>
            </a:r>
            <a:r>
              <a:rPr sz="2900" spc="10" dirty="0">
                <a:latin typeface="Arial"/>
                <a:cs typeface="Arial"/>
              </a:rPr>
              <a:t>heights</a:t>
            </a:r>
            <a:endParaRPr sz="2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1023" y="5077058"/>
            <a:ext cx="9386570" cy="9118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sz="2900" spc="15" dirty="0">
                <a:latin typeface="Arial"/>
                <a:cs typeface="Arial"/>
              </a:rPr>
              <a:t>Manhattan</a:t>
            </a:r>
            <a:r>
              <a:rPr sz="2900" spc="-5" dirty="0">
                <a:latin typeface="Arial"/>
                <a:cs typeface="Arial"/>
              </a:rPr>
              <a:t> </a:t>
            </a:r>
            <a:r>
              <a:rPr sz="2900" spc="25" dirty="0">
                <a:latin typeface="Arial"/>
                <a:cs typeface="Arial"/>
              </a:rPr>
              <a:t>distance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-5" dirty="0">
                <a:latin typeface="Arial"/>
                <a:cs typeface="Arial"/>
              </a:rPr>
              <a:t>is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-60" dirty="0">
                <a:latin typeface="Arial"/>
                <a:cs typeface="Arial"/>
              </a:rPr>
              <a:t>a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65" dirty="0">
                <a:latin typeface="Arial"/>
                <a:cs typeface="Arial"/>
              </a:rPr>
              <a:t>good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-25" dirty="0">
                <a:latin typeface="Arial"/>
                <a:cs typeface="Arial"/>
              </a:rPr>
              <a:t>measure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75" dirty="0">
                <a:latin typeface="Arial"/>
                <a:cs typeface="Arial"/>
              </a:rPr>
              <a:t>to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-20" dirty="0">
                <a:latin typeface="Arial"/>
                <a:cs typeface="Arial"/>
              </a:rPr>
              <a:t>use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25" dirty="0">
                <a:latin typeface="Arial"/>
                <a:cs typeface="Arial"/>
              </a:rPr>
              <a:t>if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15" dirty="0">
                <a:latin typeface="Arial"/>
                <a:cs typeface="Arial"/>
              </a:rPr>
              <a:t>the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40" dirty="0">
                <a:latin typeface="Arial"/>
                <a:cs typeface="Arial"/>
              </a:rPr>
              <a:t>input </a:t>
            </a:r>
            <a:r>
              <a:rPr sz="2900" spc="-795" dirty="0">
                <a:latin typeface="Arial"/>
                <a:cs typeface="Arial"/>
              </a:rPr>
              <a:t> </a:t>
            </a:r>
            <a:r>
              <a:rPr sz="2900" spc="-10" dirty="0">
                <a:latin typeface="Arial"/>
                <a:cs typeface="Arial"/>
              </a:rPr>
              <a:t>variables</a:t>
            </a:r>
            <a:r>
              <a:rPr sz="2900" spc="-5" dirty="0">
                <a:latin typeface="Arial"/>
                <a:cs typeface="Arial"/>
              </a:rPr>
              <a:t> </a:t>
            </a:r>
            <a:r>
              <a:rPr sz="2900" spc="-60" dirty="0">
                <a:latin typeface="Arial"/>
                <a:cs typeface="Arial"/>
              </a:rPr>
              <a:t>are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50" dirty="0">
                <a:latin typeface="Arial"/>
                <a:cs typeface="Arial"/>
              </a:rPr>
              <a:t>not</a:t>
            </a:r>
            <a:r>
              <a:rPr sz="2900" dirty="0">
                <a:latin typeface="Arial"/>
                <a:cs typeface="Arial"/>
              </a:rPr>
              <a:t> similar </a:t>
            </a:r>
            <a:r>
              <a:rPr sz="2900" spc="-5" dirty="0">
                <a:latin typeface="Arial"/>
                <a:cs typeface="Arial"/>
              </a:rPr>
              <a:t>in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35" dirty="0">
                <a:latin typeface="Arial"/>
                <a:cs typeface="Arial"/>
              </a:rPr>
              <a:t>type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6522" y="6391352"/>
            <a:ext cx="21272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00" dirty="0">
                <a:latin typeface="Arial"/>
                <a:cs typeface="Arial"/>
              </a:rPr>
              <a:t>•</a:t>
            </a:r>
            <a:endParaRPr sz="4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1023" y="6499458"/>
            <a:ext cx="690245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10" dirty="0">
                <a:latin typeface="Arial"/>
                <a:cs typeface="Arial"/>
              </a:rPr>
              <a:t>Example</a:t>
            </a:r>
            <a:r>
              <a:rPr sz="2900" spc="-5" dirty="0">
                <a:latin typeface="Arial"/>
                <a:cs typeface="Arial"/>
              </a:rPr>
              <a:t> </a:t>
            </a:r>
            <a:r>
              <a:rPr sz="2900" spc="25" dirty="0">
                <a:latin typeface="Arial"/>
                <a:cs typeface="Arial"/>
              </a:rPr>
              <a:t>such</a:t>
            </a:r>
            <a:r>
              <a:rPr sz="2900" spc="-5" dirty="0">
                <a:latin typeface="Arial"/>
                <a:cs typeface="Arial"/>
              </a:rPr>
              <a:t> </a:t>
            </a:r>
            <a:r>
              <a:rPr sz="2900" spc="-30" dirty="0">
                <a:latin typeface="Arial"/>
                <a:cs typeface="Arial"/>
              </a:rPr>
              <a:t>as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-15" dirty="0">
                <a:latin typeface="Arial"/>
                <a:cs typeface="Arial"/>
              </a:rPr>
              <a:t>age,</a:t>
            </a:r>
            <a:r>
              <a:rPr sz="2900" spc="-5" dirty="0">
                <a:latin typeface="Arial"/>
                <a:cs typeface="Arial"/>
              </a:rPr>
              <a:t> </a:t>
            </a:r>
            <a:r>
              <a:rPr sz="2900" spc="-35" dirty="0">
                <a:latin typeface="Arial"/>
                <a:cs typeface="Arial"/>
              </a:rPr>
              <a:t>gender,</a:t>
            </a:r>
            <a:r>
              <a:rPr sz="2900" spc="-5" dirty="0">
                <a:latin typeface="Arial"/>
                <a:cs typeface="Arial"/>
              </a:rPr>
              <a:t> </a:t>
            </a:r>
            <a:r>
              <a:rPr sz="2900" spc="10" dirty="0">
                <a:latin typeface="Arial"/>
                <a:cs typeface="Arial"/>
              </a:rPr>
              <a:t>height,</a:t>
            </a:r>
            <a:r>
              <a:rPr sz="2900" dirty="0">
                <a:latin typeface="Arial"/>
                <a:cs typeface="Arial"/>
              </a:rPr>
              <a:t> </a:t>
            </a:r>
            <a:r>
              <a:rPr sz="2900" spc="40" dirty="0">
                <a:latin typeface="Arial"/>
                <a:cs typeface="Arial"/>
              </a:rPr>
              <a:t>etc.</a:t>
            </a:r>
            <a:endParaRPr sz="2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C595E-046B-45A7-BCF5-63510B802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304800"/>
            <a:ext cx="11811000" cy="533400"/>
          </a:xfrm>
        </p:spPr>
        <p:txBody>
          <a:bodyPr/>
          <a:lstStyle/>
          <a:p>
            <a:r>
              <a:rPr lang="en-US" sz="36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Methods of calculating distance between points</a:t>
            </a:r>
            <a:br>
              <a:rPr lang="en-US" sz="36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</a:br>
            <a:endParaRPr lang="en-IN" sz="3600" b="1" dirty="0">
              <a:latin typeface="Georgia" panose="02040502050405020303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9CECB-0B63-4AEA-A6F4-66FFEFB2A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500" y="1524000"/>
            <a:ext cx="12357100" cy="6894195"/>
          </a:xfrm>
        </p:spPr>
        <p:txBody>
          <a:bodyPr/>
          <a:lstStyle/>
          <a:p>
            <a:pPr algn="l"/>
            <a:r>
              <a:rPr lang="en-US" b="0" i="0" dirty="0">
                <a:effectLst/>
                <a:latin typeface="Georgia" panose="02040502050405020303" pitchFamily="18" charset="0"/>
              </a:rPr>
              <a:t>The </a:t>
            </a:r>
            <a:r>
              <a:rPr lang="en-US" b="1" i="0" dirty="0">
                <a:effectLst/>
                <a:latin typeface="Georgia" panose="02040502050405020303" pitchFamily="18" charset="0"/>
              </a:rPr>
              <a:t>first step</a:t>
            </a:r>
            <a:r>
              <a:rPr lang="en-US" b="0" i="0" dirty="0">
                <a:effectLst/>
                <a:latin typeface="Georgia" panose="02040502050405020303" pitchFamily="18" charset="0"/>
              </a:rPr>
              <a:t> is to calculate the distance between the new point and each training point. There are various methods for calculating this distance, of which the most commonly known methods are – Euclidian, Manhattan (for continuous) and Hamming distance (for categorical).</a:t>
            </a:r>
          </a:p>
          <a:p>
            <a:pPr algn="l"/>
            <a:endParaRPr lang="en-US" b="0" i="0" dirty="0">
              <a:effectLst/>
              <a:latin typeface="Georgia" panose="02040502050405020303" pitchFamily="18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b="1" i="0" dirty="0">
                <a:effectLst/>
                <a:latin typeface="Georgia" panose="02040502050405020303" pitchFamily="18" charset="0"/>
              </a:rPr>
              <a:t>Euclidean Distance:</a:t>
            </a:r>
            <a:r>
              <a:rPr lang="en-US" b="0" i="0" dirty="0">
                <a:effectLst/>
                <a:latin typeface="Georgia" panose="02040502050405020303" pitchFamily="18" charset="0"/>
              </a:rPr>
              <a:t> Euclidean distance is calculated as the square root of the sum of the squared differences between a new point (x) and an existing point (y).</a:t>
            </a:r>
          </a:p>
          <a:p>
            <a:pPr marL="514350" indent="-514350" algn="l">
              <a:buFont typeface="+mj-lt"/>
              <a:buAutoNum type="arabicPeriod"/>
            </a:pPr>
            <a:endParaRPr lang="en-US" dirty="0">
              <a:latin typeface="Georgia" panose="02040502050405020303" pitchFamily="18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b="1" i="0" dirty="0">
                <a:effectLst/>
                <a:latin typeface="Georgia" panose="02040502050405020303" pitchFamily="18" charset="0"/>
              </a:rPr>
              <a:t>Manhattan Distance</a:t>
            </a:r>
            <a:r>
              <a:rPr lang="en-US" b="0" i="0" dirty="0">
                <a:effectLst/>
                <a:latin typeface="Georgia" panose="02040502050405020303" pitchFamily="18" charset="0"/>
              </a:rPr>
              <a:t> : This is the distance between real vectors using the sum of their absolute difference.</a:t>
            </a:r>
          </a:p>
          <a:p>
            <a:pPr marL="514350" indent="-514350" algn="l">
              <a:buFont typeface="+mj-lt"/>
              <a:buAutoNum type="arabicPeriod"/>
            </a:pPr>
            <a:endParaRPr lang="en-US" dirty="0">
              <a:latin typeface="Georgia" panose="02040502050405020303" pitchFamily="18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b="1" i="0" dirty="0">
                <a:effectLst/>
                <a:latin typeface="Georgia" panose="02040502050405020303" pitchFamily="18" charset="0"/>
              </a:rPr>
              <a:t>Hamming Distance</a:t>
            </a:r>
            <a:r>
              <a:rPr lang="en-US" b="0" i="0" dirty="0">
                <a:effectLst/>
                <a:latin typeface="Georgia" panose="02040502050405020303" pitchFamily="18" charset="0"/>
              </a:rPr>
              <a:t>: It is used for categorical variables. If the value (x) and the value (y) are same, the distance D will be equal to 0 . Otherwise D=1.</a:t>
            </a:r>
          </a:p>
          <a:p>
            <a:endParaRPr lang="en-IN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277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3969" y="131000"/>
            <a:ext cx="55035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20" dirty="0"/>
              <a:t>How</a:t>
            </a:r>
            <a:r>
              <a:rPr sz="4000" spc="-15" dirty="0"/>
              <a:t> </a:t>
            </a:r>
            <a:r>
              <a:rPr sz="4000" spc="180" dirty="0"/>
              <a:t>do</a:t>
            </a:r>
            <a:r>
              <a:rPr sz="4000" spc="-15" dirty="0"/>
              <a:t> </a:t>
            </a:r>
            <a:r>
              <a:rPr sz="4000" spc="110" dirty="0"/>
              <a:t>we</a:t>
            </a:r>
            <a:r>
              <a:rPr sz="4000" spc="-15" dirty="0"/>
              <a:t> </a:t>
            </a:r>
            <a:r>
              <a:rPr sz="4000" spc="110" dirty="0"/>
              <a:t>choose</a:t>
            </a:r>
            <a:r>
              <a:rPr sz="4000" spc="-15" dirty="0"/>
              <a:t> </a:t>
            </a:r>
            <a:r>
              <a:rPr sz="4000" spc="145" dirty="0"/>
              <a:t>‘k’?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0525" y="2259031"/>
            <a:ext cx="1915022" cy="18805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0181" y="4552826"/>
            <a:ext cx="377571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15365" marR="5080" indent="-1003300">
              <a:lnSpc>
                <a:spcPct val="100699"/>
              </a:lnSpc>
              <a:spcBef>
                <a:spcPts val="80"/>
              </a:spcBef>
            </a:pPr>
            <a:r>
              <a:rPr sz="2400" b="1" spc="-25" dirty="0">
                <a:latin typeface="Arial"/>
                <a:cs typeface="Arial"/>
              </a:rPr>
              <a:t>So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40" dirty="0">
                <a:latin typeface="Arial"/>
                <a:cs typeface="Arial"/>
              </a:rPr>
              <a:t>at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20" dirty="0">
                <a:latin typeface="Arial"/>
                <a:cs typeface="Arial"/>
              </a:rPr>
              <a:t>k=3,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60" dirty="0">
                <a:latin typeface="Arial"/>
                <a:cs typeface="Arial"/>
              </a:rPr>
              <a:t>we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10" dirty="0">
                <a:latin typeface="Arial"/>
                <a:cs typeface="Arial"/>
              </a:rPr>
              <a:t>can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classify </a:t>
            </a:r>
            <a:r>
              <a:rPr sz="2400" b="1" spc="-650" dirty="0">
                <a:latin typeface="Arial"/>
                <a:cs typeface="Arial"/>
              </a:rPr>
              <a:t> </a:t>
            </a:r>
            <a:r>
              <a:rPr sz="2400" b="1" spc="-45" dirty="0">
                <a:latin typeface="Arial"/>
                <a:cs typeface="Arial"/>
              </a:rPr>
              <a:t>‘?’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70" dirty="0">
                <a:latin typeface="Arial"/>
                <a:cs typeface="Arial"/>
              </a:rPr>
              <a:t>As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-30" dirty="0">
                <a:latin typeface="Arial"/>
                <a:cs typeface="Arial"/>
              </a:rPr>
              <a:t>“Red”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3600" y="1086310"/>
            <a:ext cx="11734800" cy="21897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3900"/>
              </a:lnSpc>
              <a:spcBef>
                <a:spcPts val="100"/>
              </a:spcBef>
              <a:tabLst>
                <a:tab pos="1699260" algn="l"/>
                <a:tab pos="2653030" algn="l"/>
                <a:tab pos="7374890" algn="l"/>
                <a:tab pos="7810500" algn="l"/>
                <a:tab pos="8759190" algn="l"/>
                <a:tab pos="9126855" algn="l"/>
              </a:tabLst>
            </a:pPr>
            <a:r>
              <a:rPr sz="2600" dirty="0">
                <a:latin typeface="Times New Roman"/>
                <a:cs typeface="Times New Roman"/>
              </a:rPr>
              <a:t>KNN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Algorithms</a:t>
            </a:r>
            <a:r>
              <a:rPr sz="2600" spc="9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is</a:t>
            </a:r>
            <a:r>
              <a:rPr sz="2600" spc="9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based</a:t>
            </a:r>
            <a:r>
              <a:rPr sz="2600" spc="9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on</a:t>
            </a:r>
            <a:r>
              <a:rPr sz="2600" spc="9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feature</a:t>
            </a:r>
            <a:r>
              <a:rPr sz="2600" spc="9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similarly:</a:t>
            </a:r>
            <a:r>
              <a:rPr sz="2600" spc="9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Choosing	the</a:t>
            </a:r>
            <a:r>
              <a:rPr sz="2600" spc="9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right	value</a:t>
            </a:r>
            <a:r>
              <a:rPr sz="2600" spc="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k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is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 </a:t>
            </a:r>
            <a:r>
              <a:rPr sz="2600" spc="-5" dirty="0">
                <a:latin typeface="Times New Roman"/>
                <a:cs typeface="Times New Roman"/>
              </a:rPr>
              <a:t>process	called	parameter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tuning,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and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is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important	</a:t>
            </a:r>
            <a:r>
              <a:rPr sz="2600" dirty="0">
                <a:latin typeface="Times New Roman"/>
                <a:cs typeface="Times New Roman"/>
              </a:rPr>
              <a:t>for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better	</a:t>
            </a:r>
            <a:r>
              <a:rPr sz="2600" spc="-25" dirty="0">
                <a:latin typeface="Times New Roman"/>
                <a:cs typeface="Times New Roman"/>
              </a:rPr>
              <a:t>accuracy.</a:t>
            </a: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7381875" marR="103505" indent="-882015">
              <a:lnSpc>
                <a:spcPct val="100699"/>
              </a:lnSpc>
            </a:pPr>
            <a:r>
              <a:rPr sz="2400" b="1" spc="-15" dirty="0">
                <a:latin typeface="Arial"/>
                <a:cs typeface="Arial"/>
              </a:rPr>
              <a:t>But </a:t>
            </a:r>
            <a:r>
              <a:rPr sz="2400" b="1" spc="40" dirty="0">
                <a:latin typeface="Arial"/>
                <a:cs typeface="Arial"/>
              </a:rPr>
              <a:t>at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20" dirty="0">
                <a:latin typeface="Arial"/>
                <a:cs typeface="Arial"/>
              </a:rPr>
              <a:t>k=7,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60" dirty="0">
                <a:latin typeface="Arial"/>
                <a:cs typeface="Arial"/>
              </a:rPr>
              <a:t>we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10" dirty="0">
                <a:latin typeface="Arial"/>
                <a:cs typeface="Arial"/>
              </a:rPr>
              <a:t>can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classify </a:t>
            </a:r>
            <a:r>
              <a:rPr sz="2400" b="1" spc="-655" dirty="0">
                <a:latin typeface="Arial"/>
                <a:cs typeface="Arial"/>
              </a:rPr>
              <a:t> </a:t>
            </a:r>
            <a:r>
              <a:rPr sz="2400" b="1" spc="-45" dirty="0">
                <a:latin typeface="Arial"/>
                <a:cs typeface="Arial"/>
              </a:rPr>
              <a:t>‘?’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70" dirty="0">
                <a:latin typeface="Arial"/>
                <a:cs typeface="Arial"/>
              </a:rPr>
              <a:t>As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-30" dirty="0">
                <a:latin typeface="Arial"/>
                <a:cs typeface="Arial"/>
              </a:rPr>
              <a:t>“Purple”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0600" y="3199298"/>
            <a:ext cx="4433181" cy="3552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EBDEB7-DF25-418D-869B-7C65E241C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4" y="5584806"/>
            <a:ext cx="8048625" cy="38195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9D072-0F0C-43D5-BFAF-AB72CE1D1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9" y="1143000"/>
            <a:ext cx="1080346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15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1936" y="689861"/>
            <a:ext cx="1098105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245" dirty="0"/>
              <a:t>How</a:t>
            </a:r>
            <a:r>
              <a:rPr sz="8000" spc="-20" dirty="0"/>
              <a:t> </a:t>
            </a:r>
            <a:r>
              <a:rPr sz="8000" spc="365" dirty="0"/>
              <a:t>do</a:t>
            </a:r>
            <a:r>
              <a:rPr sz="8000" spc="-15" dirty="0"/>
              <a:t> </a:t>
            </a:r>
            <a:r>
              <a:rPr sz="8000" spc="220" dirty="0"/>
              <a:t>we</a:t>
            </a:r>
            <a:r>
              <a:rPr sz="8000" spc="-15" dirty="0"/>
              <a:t> </a:t>
            </a:r>
            <a:r>
              <a:rPr sz="8000" spc="220" dirty="0"/>
              <a:t>choose</a:t>
            </a:r>
            <a:r>
              <a:rPr sz="8000" spc="-20" dirty="0"/>
              <a:t> </a:t>
            </a:r>
            <a:r>
              <a:rPr sz="8000" spc="295" dirty="0"/>
              <a:t>‘k’?</a:t>
            </a:r>
            <a:endParaRPr sz="8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6370" y="2975214"/>
            <a:ext cx="10541390" cy="3965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25CA6C-1C37-4C55-9CB3-FB6F37E09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7424004"/>
            <a:ext cx="9296400" cy="17514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2898" y="1005330"/>
            <a:ext cx="777938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5" dirty="0"/>
              <a:t>When</a:t>
            </a:r>
            <a:r>
              <a:rPr sz="4000" spc="-15" dirty="0"/>
              <a:t> </a:t>
            </a:r>
            <a:r>
              <a:rPr sz="4000" spc="180" dirty="0"/>
              <a:t>do</a:t>
            </a:r>
            <a:r>
              <a:rPr sz="4000" spc="-10" dirty="0"/>
              <a:t> </a:t>
            </a:r>
            <a:r>
              <a:rPr sz="4000" spc="110" dirty="0"/>
              <a:t>we</a:t>
            </a:r>
            <a:r>
              <a:rPr sz="4000" spc="-10" dirty="0"/>
              <a:t> </a:t>
            </a:r>
            <a:r>
              <a:rPr sz="4000" spc="45" dirty="0"/>
              <a:t>use</a:t>
            </a:r>
            <a:r>
              <a:rPr sz="4000" spc="-10" dirty="0"/>
              <a:t> </a:t>
            </a:r>
            <a:r>
              <a:rPr sz="4000" spc="20" dirty="0"/>
              <a:t>KNN</a:t>
            </a:r>
            <a:r>
              <a:rPr sz="4000" spc="-10" dirty="0"/>
              <a:t> </a:t>
            </a:r>
            <a:r>
              <a:rPr sz="4000" spc="95" dirty="0"/>
              <a:t>algorithm?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884" y="2111692"/>
            <a:ext cx="11036122" cy="65292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95A0A0-09DF-41F3-B8EE-43D2B100A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990600"/>
            <a:ext cx="11882773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40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54CEF-F40B-4214-9E5B-CBAB8E4CD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381000"/>
            <a:ext cx="11696700" cy="4019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D1DD9D-2D38-44C7-8D6E-57A46CF4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4362450"/>
            <a:ext cx="9982200" cy="3028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B386A0-C654-4EE5-91C4-E5A808502D15}"/>
              </a:ext>
            </a:extLst>
          </p:cNvPr>
          <p:cNvSpPr txBox="1"/>
          <p:nvPr/>
        </p:nvSpPr>
        <p:spPr>
          <a:xfrm>
            <a:off x="1174750" y="7934235"/>
            <a:ext cx="113474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The nearest neighbor algorithm does¬ explicitly compute decision boundaries. However, the decision boundaries form a subset of the Voronoi  diagram for the training data.</a:t>
            </a:r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2F5346-C533-4A1D-9698-DDAE9A9B2DA7}"/>
              </a:ext>
            </a:extLst>
          </p:cNvPr>
          <p:cNvSpPr txBox="1"/>
          <p:nvPr/>
        </p:nvSpPr>
        <p:spPr>
          <a:xfrm>
            <a:off x="7264400" y="853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5568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9144" y="879143"/>
            <a:ext cx="322707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130" dirty="0"/>
              <a:t>Roadmap</a:t>
            </a:r>
            <a:endParaRPr sz="5600"/>
          </a:p>
        </p:txBody>
      </p:sp>
      <p:sp>
        <p:nvSpPr>
          <p:cNvPr id="3" name="object 3"/>
          <p:cNvSpPr txBox="1"/>
          <p:nvPr/>
        </p:nvSpPr>
        <p:spPr>
          <a:xfrm>
            <a:off x="990600" y="2488802"/>
            <a:ext cx="189230" cy="585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650" spc="5" dirty="0">
                <a:latin typeface="Arial"/>
                <a:cs typeface="Arial"/>
              </a:rPr>
              <a:t>•</a:t>
            </a:r>
            <a:endParaRPr sz="3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2881" y="2505787"/>
            <a:ext cx="45364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5" dirty="0">
                <a:latin typeface="Arial"/>
                <a:cs typeface="Arial"/>
              </a:rPr>
              <a:t>Why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spc="90" dirty="0">
                <a:latin typeface="Arial"/>
                <a:cs typeface="Arial"/>
              </a:rPr>
              <a:t>do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spc="25" dirty="0">
                <a:latin typeface="Arial"/>
                <a:cs typeface="Arial"/>
              </a:rPr>
              <a:t>we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need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KNN?</a:t>
            </a:r>
            <a:endParaRPr sz="3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3530202"/>
            <a:ext cx="189230" cy="585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650" spc="5" dirty="0">
                <a:latin typeface="Arial"/>
                <a:cs typeface="Arial"/>
              </a:rPr>
              <a:t>•</a:t>
            </a:r>
            <a:endParaRPr sz="3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2881" y="3547187"/>
            <a:ext cx="27368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latin typeface="Arial"/>
                <a:cs typeface="Arial"/>
              </a:rPr>
              <a:t>What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is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KNN?</a:t>
            </a:r>
            <a:endParaRPr sz="3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4571602"/>
            <a:ext cx="189230" cy="585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650" spc="5" dirty="0">
                <a:latin typeface="Arial"/>
                <a:cs typeface="Arial"/>
              </a:rPr>
              <a:t>•</a:t>
            </a:r>
            <a:endParaRPr sz="3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2881" y="4588587"/>
            <a:ext cx="70465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60" dirty="0">
                <a:latin typeface="Arial"/>
                <a:cs typeface="Arial"/>
              </a:rPr>
              <a:t>How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spc="90" dirty="0">
                <a:latin typeface="Arial"/>
                <a:cs typeface="Arial"/>
              </a:rPr>
              <a:t>to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spc="90" dirty="0">
                <a:latin typeface="Arial"/>
                <a:cs typeface="Arial"/>
              </a:rPr>
              <a:t>do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spc="25" dirty="0">
                <a:latin typeface="Arial"/>
                <a:cs typeface="Arial"/>
              </a:rPr>
              <a:t>we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spc="30" dirty="0">
                <a:latin typeface="Arial"/>
                <a:cs typeface="Arial"/>
              </a:rPr>
              <a:t>choose</a:t>
            </a:r>
            <a:r>
              <a:rPr sz="3400" spc="-5" dirty="0">
                <a:latin typeface="Arial"/>
                <a:cs typeface="Arial"/>
              </a:rPr>
              <a:t> </a:t>
            </a:r>
            <a:r>
              <a:rPr sz="3400" spc="20" dirty="0">
                <a:latin typeface="Arial"/>
                <a:cs typeface="Arial"/>
              </a:rPr>
              <a:t>the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spc="50" dirty="0">
                <a:latin typeface="Arial"/>
                <a:cs typeface="Arial"/>
              </a:rPr>
              <a:t>factor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spc="110" dirty="0">
                <a:latin typeface="Arial"/>
                <a:cs typeface="Arial"/>
              </a:rPr>
              <a:t>‘k’?</a:t>
            </a:r>
            <a:endParaRPr sz="3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0600" y="5613002"/>
            <a:ext cx="189230" cy="585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650" spc="5" dirty="0">
                <a:latin typeface="Arial"/>
                <a:cs typeface="Arial"/>
              </a:rPr>
              <a:t>•</a:t>
            </a:r>
            <a:endParaRPr sz="3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62881" y="5629987"/>
            <a:ext cx="45205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5" dirty="0">
                <a:latin typeface="Arial"/>
                <a:cs typeface="Arial"/>
              </a:rPr>
              <a:t>When</a:t>
            </a:r>
            <a:r>
              <a:rPr sz="3400" spc="-15" dirty="0">
                <a:latin typeface="Arial"/>
                <a:cs typeface="Arial"/>
              </a:rPr>
              <a:t> </a:t>
            </a:r>
            <a:r>
              <a:rPr sz="3400" spc="90" dirty="0">
                <a:latin typeface="Arial"/>
                <a:cs typeface="Arial"/>
              </a:rPr>
              <a:t>do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spc="25" dirty="0">
                <a:latin typeface="Arial"/>
                <a:cs typeface="Arial"/>
              </a:rPr>
              <a:t>we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spc="-25" dirty="0">
                <a:latin typeface="Arial"/>
                <a:cs typeface="Arial"/>
              </a:rPr>
              <a:t>use</a:t>
            </a:r>
            <a:r>
              <a:rPr sz="3400" spc="-15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KNN?</a:t>
            </a:r>
            <a:endParaRPr sz="3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0600" y="6654402"/>
            <a:ext cx="189230" cy="585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650" spc="5" dirty="0">
                <a:latin typeface="Arial"/>
                <a:cs typeface="Arial"/>
              </a:rPr>
              <a:t>•</a:t>
            </a:r>
            <a:endParaRPr sz="36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62881" y="6671387"/>
            <a:ext cx="169735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latin typeface="Arial"/>
                <a:cs typeface="Arial"/>
              </a:rPr>
              <a:t>Example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BEA6-C0D3-4014-B99D-4642AE6D6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6C010-14A0-4E31-896E-F00DE4249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494404"/>
            <a:ext cx="3424379" cy="3267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455942-C06A-42BC-A4E6-BE12D3673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00" y="3171824"/>
            <a:ext cx="5181600" cy="5010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453EC8-55B2-496B-80FD-5F49409B2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650" y="3319462"/>
            <a:ext cx="3948433" cy="437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52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1938" y="1005330"/>
            <a:ext cx="53613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0" dirty="0"/>
              <a:t>KNN</a:t>
            </a:r>
            <a:r>
              <a:rPr sz="4000" spc="-10" dirty="0"/>
              <a:t> </a:t>
            </a:r>
            <a:r>
              <a:rPr sz="4000" spc="70" dirty="0"/>
              <a:t>variants</a:t>
            </a:r>
            <a:r>
              <a:rPr sz="4000" spc="-10" dirty="0"/>
              <a:t> </a:t>
            </a:r>
            <a:r>
              <a:rPr sz="4000" spc="70" dirty="0"/>
              <a:t>in</a:t>
            </a:r>
            <a:r>
              <a:rPr sz="4000" spc="-10" dirty="0"/>
              <a:t> </a:t>
            </a:r>
            <a:r>
              <a:rPr sz="4000" spc="55" dirty="0"/>
              <a:t>names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0600" y="3105708"/>
            <a:ext cx="118745" cy="344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50" b="1" spc="10" dirty="0">
                <a:latin typeface="Times New Roman"/>
                <a:cs typeface="Times New Roman"/>
              </a:rPr>
              <a:t>•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028887"/>
            <a:ext cx="10579100" cy="172466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just">
              <a:lnSpc>
                <a:spcPts val="3300"/>
              </a:lnSpc>
              <a:spcBef>
                <a:spcPts val="360"/>
              </a:spcBef>
            </a:pPr>
            <a:r>
              <a:rPr sz="2900" b="1" spc="-5" dirty="0">
                <a:latin typeface="Times New Roman"/>
                <a:cs typeface="Times New Roman"/>
              </a:rPr>
              <a:t>Instance-Based</a:t>
            </a:r>
            <a:r>
              <a:rPr sz="2900" b="1" dirty="0">
                <a:latin typeface="Times New Roman"/>
                <a:cs typeface="Times New Roman"/>
              </a:rPr>
              <a:t> </a:t>
            </a:r>
            <a:r>
              <a:rPr sz="2900" b="1" spc="-5" dirty="0">
                <a:latin typeface="Times New Roman"/>
                <a:cs typeface="Times New Roman"/>
              </a:rPr>
              <a:t>Learning</a:t>
            </a:r>
            <a:r>
              <a:rPr sz="2900" spc="-5" dirty="0">
                <a:latin typeface="Times New Roman"/>
                <a:cs typeface="Times New Roman"/>
              </a:rPr>
              <a:t>:</a:t>
            </a:r>
            <a:r>
              <a:rPr sz="290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The</a:t>
            </a:r>
            <a:r>
              <a:rPr sz="290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raw</a:t>
            </a:r>
            <a:r>
              <a:rPr sz="290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training</a:t>
            </a:r>
            <a:r>
              <a:rPr sz="290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instances</a:t>
            </a:r>
            <a:r>
              <a:rPr sz="290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are</a:t>
            </a:r>
            <a:r>
              <a:rPr sz="290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used</a:t>
            </a:r>
            <a:r>
              <a:rPr sz="2900" spc="715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to </a:t>
            </a:r>
            <a:r>
              <a:rPr sz="290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make predictions. </a:t>
            </a:r>
            <a:r>
              <a:rPr sz="2900" dirty="0">
                <a:latin typeface="Times New Roman"/>
                <a:cs typeface="Times New Roman"/>
              </a:rPr>
              <a:t>As </a:t>
            </a:r>
            <a:r>
              <a:rPr sz="2900" spc="-5" dirty="0">
                <a:latin typeface="Times New Roman"/>
                <a:cs typeface="Times New Roman"/>
              </a:rPr>
              <a:t>such </a:t>
            </a:r>
            <a:r>
              <a:rPr sz="2900" dirty="0">
                <a:latin typeface="Times New Roman"/>
                <a:cs typeface="Times New Roman"/>
              </a:rPr>
              <a:t>KNN </a:t>
            </a:r>
            <a:r>
              <a:rPr sz="2900" spc="-5" dirty="0">
                <a:latin typeface="Times New Roman"/>
                <a:cs typeface="Times New Roman"/>
              </a:rPr>
              <a:t>is often referred to as instance-based </a:t>
            </a:r>
            <a:r>
              <a:rPr sz="290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learning</a:t>
            </a:r>
            <a:r>
              <a:rPr sz="2900" spc="54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or</a:t>
            </a:r>
            <a:r>
              <a:rPr sz="2900" spc="55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a</a:t>
            </a:r>
            <a:r>
              <a:rPr sz="2900" spc="55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case-based</a:t>
            </a:r>
            <a:r>
              <a:rPr sz="2900" spc="55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learning</a:t>
            </a:r>
            <a:r>
              <a:rPr sz="2900" spc="545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(where</a:t>
            </a:r>
            <a:r>
              <a:rPr sz="2900" spc="55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each</a:t>
            </a:r>
            <a:r>
              <a:rPr sz="2900" spc="55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training</a:t>
            </a:r>
            <a:r>
              <a:rPr sz="2900" spc="55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instance</a:t>
            </a:r>
            <a:r>
              <a:rPr sz="2900" spc="55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is</a:t>
            </a:r>
            <a:r>
              <a:rPr sz="2900" spc="54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a </a:t>
            </a:r>
            <a:r>
              <a:rPr sz="2900" spc="-71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case</a:t>
            </a:r>
            <a:r>
              <a:rPr sz="2900" spc="-1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from</a:t>
            </a:r>
            <a:r>
              <a:rPr sz="2900" spc="-5" dirty="0">
                <a:latin typeface="Times New Roman"/>
                <a:cs typeface="Times New Roman"/>
              </a:rPr>
              <a:t> the problem domain).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5315508"/>
            <a:ext cx="118745" cy="344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50" b="1" spc="10" dirty="0">
                <a:latin typeface="Times New Roman"/>
                <a:cs typeface="Times New Roman"/>
              </a:rPr>
              <a:t>•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5238687"/>
            <a:ext cx="10579100" cy="172466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just">
              <a:lnSpc>
                <a:spcPts val="3300"/>
              </a:lnSpc>
              <a:spcBef>
                <a:spcPts val="360"/>
              </a:spcBef>
            </a:pPr>
            <a:r>
              <a:rPr sz="2900" b="1" spc="-5" dirty="0">
                <a:latin typeface="Times New Roman"/>
                <a:cs typeface="Times New Roman"/>
              </a:rPr>
              <a:t>Instance-based learning </a:t>
            </a:r>
            <a:r>
              <a:rPr sz="2900" spc="-5" dirty="0">
                <a:latin typeface="Times New Roman"/>
                <a:cs typeface="Times New Roman"/>
              </a:rPr>
              <a:t>(sometimes called </a:t>
            </a:r>
            <a:r>
              <a:rPr sz="2900" b="1" spc="-5" dirty="0">
                <a:latin typeface="Times New Roman"/>
                <a:cs typeface="Times New Roman"/>
              </a:rPr>
              <a:t>memory-based learning</a:t>
            </a:r>
            <a:r>
              <a:rPr sz="2900" spc="-5" dirty="0">
                <a:latin typeface="Times New Roman"/>
                <a:cs typeface="Times New Roman"/>
              </a:rPr>
              <a:t>) </a:t>
            </a:r>
            <a:r>
              <a:rPr sz="290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is </a:t>
            </a:r>
            <a:r>
              <a:rPr sz="2900" dirty="0">
                <a:latin typeface="Times New Roman"/>
                <a:cs typeface="Times New Roman"/>
              </a:rPr>
              <a:t>a </a:t>
            </a:r>
            <a:r>
              <a:rPr sz="2900" spc="-5" dirty="0">
                <a:latin typeface="Times New Roman"/>
                <a:cs typeface="Times New Roman"/>
              </a:rPr>
              <a:t>family </a:t>
            </a:r>
            <a:r>
              <a:rPr sz="2900" dirty="0">
                <a:latin typeface="Times New Roman"/>
                <a:cs typeface="Times New Roman"/>
              </a:rPr>
              <a:t>of </a:t>
            </a:r>
            <a:r>
              <a:rPr sz="2900" spc="-5" dirty="0">
                <a:latin typeface="Times New Roman"/>
                <a:cs typeface="Times New Roman"/>
              </a:rPr>
              <a:t>learning algorithms that, instead </a:t>
            </a:r>
            <a:r>
              <a:rPr sz="2900" dirty="0">
                <a:latin typeface="Times New Roman"/>
                <a:cs typeface="Times New Roman"/>
              </a:rPr>
              <a:t>of </a:t>
            </a:r>
            <a:r>
              <a:rPr sz="2900" spc="-5" dirty="0">
                <a:latin typeface="Times New Roman"/>
                <a:cs typeface="Times New Roman"/>
              </a:rPr>
              <a:t>performing explicit </a:t>
            </a:r>
            <a:r>
              <a:rPr sz="290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generalization, compares new problem instances with instances seen in </a:t>
            </a:r>
            <a:r>
              <a:rPr sz="290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training, which</a:t>
            </a:r>
            <a:r>
              <a:rPr sz="290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have been</a:t>
            </a:r>
            <a:r>
              <a:rPr sz="290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stored</a:t>
            </a:r>
            <a:r>
              <a:rPr sz="2900" dirty="0"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Times New Roman"/>
                <a:cs typeface="Times New Roman"/>
              </a:rPr>
              <a:t>in</a:t>
            </a:r>
            <a:r>
              <a:rPr sz="2900" dirty="0">
                <a:latin typeface="Times New Roman"/>
                <a:cs typeface="Times New Roman"/>
              </a:rPr>
              <a:t> </a:t>
            </a:r>
            <a:r>
              <a:rPr sz="2900" spc="-30" dirty="0">
                <a:latin typeface="Times New Roman"/>
                <a:cs typeface="Times New Roman"/>
              </a:rPr>
              <a:t>memory.</a:t>
            </a:r>
            <a:endParaRPr sz="2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1938" y="1005330"/>
            <a:ext cx="53613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0" dirty="0"/>
              <a:t>KNN</a:t>
            </a:r>
            <a:r>
              <a:rPr sz="4000" spc="-10" dirty="0"/>
              <a:t> </a:t>
            </a:r>
            <a:r>
              <a:rPr sz="4000" spc="70" dirty="0"/>
              <a:t>variants</a:t>
            </a:r>
            <a:r>
              <a:rPr sz="4000" spc="-10" dirty="0"/>
              <a:t> </a:t>
            </a:r>
            <a:r>
              <a:rPr sz="4000" spc="70" dirty="0"/>
              <a:t>in</a:t>
            </a:r>
            <a:r>
              <a:rPr sz="4000" spc="-10" dirty="0"/>
              <a:t> </a:t>
            </a:r>
            <a:r>
              <a:rPr sz="4000" spc="55" dirty="0"/>
              <a:t>names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0600" y="2216248"/>
            <a:ext cx="123189" cy="360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Times New Roman"/>
                <a:cs typeface="Times New Roman"/>
              </a:rPr>
              <a:t>•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0810" y="2161744"/>
            <a:ext cx="10638790" cy="610171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8100" marR="30480" algn="just">
              <a:lnSpc>
                <a:spcPts val="3100"/>
              </a:lnSpc>
              <a:spcBef>
                <a:spcPts val="365"/>
              </a:spcBef>
            </a:pPr>
            <a:r>
              <a:rPr sz="2750" b="1" spc="-5" dirty="0">
                <a:latin typeface="Times New Roman"/>
                <a:cs typeface="Times New Roman"/>
              </a:rPr>
              <a:t>Lazy Learning</a:t>
            </a:r>
            <a:r>
              <a:rPr sz="2750" spc="-5" dirty="0">
                <a:latin typeface="Times New Roman"/>
                <a:cs typeface="Times New Roman"/>
              </a:rPr>
              <a:t>: No learning of the model is required and </a:t>
            </a:r>
            <a:r>
              <a:rPr sz="2750" spc="-10" dirty="0">
                <a:latin typeface="Times New Roman"/>
                <a:cs typeface="Times New Roman"/>
              </a:rPr>
              <a:t>all </a:t>
            </a:r>
            <a:r>
              <a:rPr sz="2750" spc="-5" dirty="0">
                <a:latin typeface="Times New Roman"/>
                <a:cs typeface="Times New Roman"/>
              </a:rPr>
              <a:t>of the work 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happens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at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the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10" dirty="0">
                <a:latin typeface="Times New Roman"/>
                <a:cs typeface="Times New Roman"/>
              </a:rPr>
              <a:t>time</a:t>
            </a:r>
            <a:r>
              <a:rPr sz="2750" spc="-5" dirty="0">
                <a:latin typeface="Times New Roman"/>
                <a:cs typeface="Times New Roman"/>
              </a:rPr>
              <a:t> a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prediction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is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requested. As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such,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KNN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is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often 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referred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to as a </a:t>
            </a:r>
            <a:r>
              <a:rPr sz="2750" spc="-10" dirty="0">
                <a:latin typeface="Times New Roman"/>
                <a:cs typeface="Times New Roman"/>
              </a:rPr>
              <a:t>lazy </a:t>
            </a:r>
            <a:r>
              <a:rPr sz="2750" spc="-5" dirty="0">
                <a:latin typeface="Times New Roman"/>
                <a:cs typeface="Times New Roman"/>
              </a:rPr>
              <a:t>learning algorithm.</a:t>
            </a:r>
            <a:endParaRPr sz="2750">
              <a:latin typeface="Times New Roman"/>
              <a:cs typeface="Times New Roman"/>
            </a:endParaRPr>
          </a:p>
          <a:p>
            <a:pPr marL="38100" marR="458470">
              <a:lnSpc>
                <a:spcPts val="3100"/>
              </a:lnSpc>
              <a:spcBef>
                <a:spcPts val="1465"/>
              </a:spcBef>
            </a:pPr>
            <a:r>
              <a:rPr sz="2750" spc="-5" dirty="0">
                <a:latin typeface="Times New Roman"/>
                <a:cs typeface="Times New Roman"/>
              </a:rPr>
              <a:t>The </a:t>
            </a:r>
            <a:r>
              <a:rPr sz="2750" spc="-10" dirty="0">
                <a:latin typeface="Times New Roman"/>
                <a:cs typeface="Times New Roman"/>
              </a:rPr>
              <a:t>generalization</a:t>
            </a:r>
            <a:r>
              <a:rPr sz="2750" spc="-5" dirty="0">
                <a:latin typeface="Times New Roman"/>
                <a:cs typeface="Times New Roman"/>
              </a:rPr>
              <a:t> beyond the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training data is delayed until a query</a:t>
            </a:r>
            <a:r>
              <a:rPr sz="275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is </a:t>
            </a:r>
            <a:r>
              <a:rPr sz="2750" spc="-675" dirty="0">
                <a:latin typeface="Times New Roman"/>
                <a:cs typeface="Times New Roman"/>
              </a:rPr>
              <a:t> </a:t>
            </a:r>
            <a:r>
              <a:rPr sz="2750" spc="-10" dirty="0">
                <a:latin typeface="Times New Roman"/>
                <a:cs typeface="Times New Roman"/>
              </a:rPr>
              <a:t>made </a:t>
            </a:r>
            <a:r>
              <a:rPr sz="2750" spc="-5" dirty="0">
                <a:latin typeface="Times New Roman"/>
                <a:cs typeface="Times New Roman"/>
              </a:rPr>
              <a:t>to the system</a:t>
            </a:r>
            <a:endParaRPr sz="27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200"/>
              </a:spcBef>
            </a:pPr>
            <a:r>
              <a:rPr sz="2750" spc="-10" dirty="0">
                <a:latin typeface="Times New Roman"/>
                <a:cs typeface="Times New Roman"/>
              </a:rPr>
              <a:t>Example,</a:t>
            </a:r>
            <a:endParaRPr sz="2750">
              <a:latin typeface="Times New Roman"/>
              <a:cs typeface="Times New Roman"/>
            </a:endParaRPr>
          </a:p>
          <a:p>
            <a:pPr marL="511809" marR="30480" indent="-224154" algn="just">
              <a:lnSpc>
                <a:spcPts val="3100"/>
              </a:lnSpc>
              <a:spcBef>
                <a:spcPts val="1540"/>
              </a:spcBef>
              <a:buSzPct val="80000"/>
              <a:buFont typeface="Microsoft Sans Serif"/>
              <a:buChar char="‣"/>
              <a:tabLst>
                <a:tab pos="512445" algn="l"/>
              </a:tabLst>
            </a:pPr>
            <a:r>
              <a:rPr sz="2750" spc="-5" dirty="0">
                <a:latin typeface="Times New Roman"/>
                <a:cs typeface="Times New Roman"/>
              </a:rPr>
              <a:t>used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by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online</a:t>
            </a:r>
            <a:r>
              <a:rPr sz="275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75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recommendation</a:t>
            </a:r>
            <a:r>
              <a:rPr sz="275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systems</a:t>
            </a:r>
            <a:r>
              <a:rPr sz="2750" spc="-5" dirty="0">
                <a:latin typeface="Times New Roman"/>
                <a:cs typeface="Times New Roman"/>
              </a:rPr>
              <a:t>,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is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that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the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data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set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is 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continuously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updated </a:t>
            </a:r>
            <a:r>
              <a:rPr sz="2750" spc="-10" dirty="0">
                <a:latin typeface="Times New Roman"/>
                <a:cs typeface="Times New Roman"/>
              </a:rPr>
              <a:t>with</a:t>
            </a:r>
            <a:r>
              <a:rPr sz="2750" spc="-5" dirty="0">
                <a:latin typeface="Times New Roman"/>
                <a:cs typeface="Times New Roman"/>
              </a:rPr>
              <a:t> new entries.</a:t>
            </a:r>
            <a:endParaRPr sz="2750">
              <a:latin typeface="Times New Roman"/>
              <a:cs typeface="Times New Roman"/>
            </a:endParaRPr>
          </a:p>
          <a:p>
            <a:pPr marL="511809" marR="30480" indent="-224154" algn="just">
              <a:lnSpc>
                <a:spcPts val="3100"/>
              </a:lnSpc>
              <a:spcBef>
                <a:spcPts val="1470"/>
              </a:spcBef>
              <a:buSzPct val="80000"/>
              <a:buFont typeface="Microsoft Sans Serif"/>
              <a:buChar char="‣"/>
              <a:tabLst>
                <a:tab pos="512445" algn="l"/>
              </a:tabLst>
            </a:pPr>
            <a:r>
              <a:rPr sz="2750" spc="-5" dirty="0">
                <a:latin typeface="Times New Roman"/>
                <a:cs typeface="Times New Roman"/>
              </a:rPr>
              <a:t>Because of the continuous update, the "training </a:t>
            </a:r>
            <a:r>
              <a:rPr sz="2750" spc="-10" dirty="0">
                <a:latin typeface="Times New Roman"/>
                <a:cs typeface="Times New Roman"/>
              </a:rPr>
              <a:t>data" </a:t>
            </a:r>
            <a:r>
              <a:rPr sz="2750" spc="-5" dirty="0">
                <a:latin typeface="Times New Roman"/>
                <a:cs typeface="Times New Roman"/>
              </a:rPr>
              <a:t>would be rendered </a:t>
            </a:r>
            <a:r>
              <a:rPr sz="2750" spc="-675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obsolete in a </a:t>
            </a:r>
            <a:r>
              <a:rPr sz="2750" spc="-10" dirty="0">
                <a:latin typeface="Times New Roman"/>
                <a:cs typeface="Times New Roman"/>
              </a:rPr>
              <a:t>relatively </a:t>
            </a:r>
            <a:r>
              <a:rPr sz="2750" spc="-5" dirty="0">
                <a:latin typeface="Times New Roman"/>
                <a:cs typeface="Times New Roman"/>
              </a:rPr>
              <a:t>short </a:t>
            </a:r>
            <a:r>
              <a:rPr sz="2750" spc="-10" dirty="0">
                <a:latin typeface="Times New Roman"/>
                <a:cs typeface="Times New Roman"/>
              </a:rPr>
              <a:t>time especially </a:t>
            </a:r>
            <a:r>
              <a:rPr sz="2750" spc="-5" dirty="0">
                <a:latin typeface="Times New Roman"/>
                <a:cs typeface="Times New Roman"/>
              </a:rPr>
              <a:t>in </a:t>
            </a:r>
            <a:r>
              <a:rPr sz="2750" spc="-10" dirty="0">
                <a:latin typeface="Times New Roman"/>
                <a:cs typeface="Times New Roman"/>
              </a:rPr>
              <a:t>areas </a:t>
            </a:r>
            <a:r>
              <a:rPr sz="2750" spc="-5" dirty="0">
                <a:latin typeface="Times New Roman"/>
                <a:cs typeface="Times New Roman"/>
              </a:rPr>
              <a:t>like books and 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movies,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where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new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best-sellers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or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hit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10" dirty="0">
                <a:latin typeface="Times New Roman"/>
                <a:cs typeface="Times New Roman"/>
              </a:rPr>
              <a:t>movies/music</a:t>
            </a:r>
            <a:r>
              <a:rPr sz="2750" spc="-5" dirty="0">
                <a:latin typeface="Times New Roman"/>
                <a:cs typeface="Times New Roman"/>
              </a:rPr>
              <a:t> are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published/ </a:t>
            </a:r>
            <a:r>
              <a:rPr sz="2750" dirty="0">
                <a:latin typeface="Times New Roman"/>
                <a:cs typeface="Times New Roman"/>
              </a:rPr>
              <a:t> </a:t>
            </a:r>
            <a:r>
              <a:rPr sz="2750" spc="-10" dirty="0">
                <a:latin typeface="Times New Roman"/>
                <a:cs typeface="Times New Roman"/>
              </a:rPr>
              <a:t>released </a:t>
            </a:r>
            <a:r>
              <a:rPr sz="2750" spc="-20" dirty="0">
                <a:latin typeface="Times New Roman"/>
                <a:cs typeface="Times New Roman"/>
              </a:rPr>
              <a:t>continuously.</a:t>
            </a:r>
            <a:endParaRPr sz="2750">
              <a:latin typeface="Times New Roman"/>
              <a:cs typeface="Times New Roman"/>
            </a:endParaRPr>
          </a:p>
          <a:p>
            <a:pPr marL="511809" indent="-224154" algn="just">
              <a:lnSpc>
                <a:spcPct val="100000"/>
              </a:lnSpc>
              <a:spcBef>
                <a:spcPts val="1200"/>
              </a:spcBef>
              <a:buSzPct val="80000"/>
              <a:buFont typeface="Microsoft Sans Serif"/>
              <a:buChar char="‣"/>
              <a:tabLst>
                <a:tab pos="512445" algn="l"/>
              </a:tabLst>
            </a:pPr>
            <a:r>
              <a:rPr sz="2750" spc="-5" dirty="0">
                <a:latin typeface="Times New Roman"/>
                <a:cs typeface="Times New Roman"/>
              </a:rPr>
              <a:t>Therefore,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one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cannot </a:t>
            </a:r>
            <a:r>
              <a:rPr sz="2750" spc="-10" dirty="0">
                <a:latin typeface="Times New Roman"/>
                <a:cs typeface="Times New Roman"/>
              </a:rPr>
              <a:t>really talk</a:t>
            </a:r>
            <a:r>
              <a:rPr sz="2750" spc="-5" dirty="0">
                <a:latin typeface="Times New Roman"/>
                <a:cs typeface="Times New Roman"/>
              </a:rPr>
              <a:t> of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a "training</a:t>
            </a:r>
            <a:r>
              <a:rPr sz="2750" spc="-1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phase".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3430713"/>
            <a:ext cx="202565" cy="16059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950" spc="10" dirty="0">
                <a:latin typeface="Times New Roman"/>
                <a:cs typeface="Times New Roman"/>
              </a:rPr>
              <a:t>•</a:t>
            </a:r>
            <a:endParaRPr sz="3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30"/>
              </a:spcBef>
            </a:pPr>
            <a:r>
              <a:rPr sz="3950" spc="10" dirty="0">
                <a:latin typeface="Times New Roman"/>
                <a:cs typeface="Times New Roman"/>
              </a:rPr>
              <a:t>•</a:t>
            </a:r>
            <a:endParaRPr sz="3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1938" y="1005330"/>
            <a:ext cx="53613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0" dirty="0"/>
              <a:t>KNN</a:t>
            </a:r>
            <a:r>
              <a:rPr sz="4000" spc="-10" dirty="0"/>
              <a:t> </a:t>
            </a:r>
            <a:r>
              <a:rPr sz="4000" spc="70" dirty="0"/>
              <a:t>variants</a:t>
            </a:r>
            <a:r>
              <a:rPr sz="4000" spc="-10" dirty="0"/>
              <a:t> </a:t>
            </a:r>
            <a:r>
              <a:rPr sz="4000" spc="70" dirty="0"/>
              <a:t>in</a:t>
            </a:r>
            <a:r>
              <a:rPr sz="4000" spc="-10" dirty="0"/>
              <a:t> </a:t>
            </a:r>
            <a:r>
              <a:rPr sz="4000" spc="55" dirty="0"/>
              <a:t>names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0600" y="3801593"/>
            <a:ext cx="206375" cy="644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50" dirty="0">
                <a:latin typeface="Times New Roman"/>
                <a:cs typeface="Times New Roman"/>
              </a:rPr>
              <a:t>•</a:t>
            </a:r>
            <a:endParaRPr sz="40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600" y="4883152"/>
            <a:ext cx="206375" cy="644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50" dirty="0">
                <a:latin typeface="Times New Roman"/>
                <a:cs typeface="Times New Roman"/>
              </a:rPr>
              <a:t>•</a:t>
            </a:r>
            <a:endParaRPr sz="40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558800" y="1991526"/>
            <a:ext cx="12192000" cy="52241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0" marR="5080" indent="-444500" algn="just">
              <a:lnSpc>
                <a:spcPts val="3510"/>
              </a:lnSpc>
              <a:spcBef>
                <a:spcPts val="90"/>
              </a:spcBef>
              <a:buChar char="•"/>
              <a:tabLst>
                <a:tab pos="457200" algn="l"/>
              </a:tabLst>
            </a:pPr>
            <a:r>
              <a:rPr b="1" spc="-5" dirty="0">
                <a:latin typeface="Times New Roman"/>
                <a:cs typeface="Times New Roman"/>
              </a:rPr>
              <a:t>Non-Parametric</a:t>
            </a:r>
            <a:r>
              <a:rPr spc="-5" dirty="0"/>
              <a:t>: </a:t>
            </a:r>
            <a:r>
              <a:rPr dirty="0"/>
              <a:t>KNN </a:t>
            </a:r>
            <a:r>
              <a:rPr spc="-5" dirty="0"/>
              <a:t>makes </a:t>
            </a:r>
            <a:r>
              <a:rPr dirty="0"/>
              <a:t>no </a:t>
            </a:r>
            <a:r>
              <a:rPr spc="-5" dirty="0"/>
              <a:t>assumptions about the functional </a:t>
            </a:r>
            <a:r>
              <a:rPr dirty="0"/>
              <a:t>form </a:t>
            </a:r>
            <a:r>
              <a:rPr spc="5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spc="-5" dirty="0"/>
              <a:t>the</a:t>
            </a:r>
            <a:r>
              <a:rPr dirty="0"/>
              <a:t> </a:t>
            </a:r>
            <a:r>
              <a:rPr spc="-5" dirty="0"/>
              <a:t>problem</a:t>
            </a:r>
            <a:r>
              <a:rPr dirty="0"/>
              <a:t> </a:t>
            </a:r>
            <a:r>
              <a:rPr spc="-5" dirty="0"/>
              <a:t>being</a:t>
            </a:r>
            <a:r>
              <a:rPr dirty="0"/>
              <a:t> </a:t>
            </a:r>
            <a:r>
              <a:rPr spc="-5" dirty="0"/>
              <a:t>solved. </a:t>
            </a:r>
            <a:r>
              <a:rPr dirty="0"/>
              <a:t>As</a:t>
            </a:r>
            <a:r>
              <a:rPr spc="5" dirty="0"/>
              <a:t> </a:t>
            </a:r>
            <a:r>
              <a:rPr spc="-5" dirty="0"/>
              <a:t>such</a:t>
            </a:r>
            <a:r>
              <a:rPr dirty="0"/>
              <a:t> KNN</a:t>
            </a:r>
            <a:r>
              <a:rPr spc="5" dirty="0"/>
              <a:t> </a:t>
            </a:r>
            <a:r>
              <a:rPr spc="-5" dirty="0"/>
              <a:t>is</a:t>
            </a:r>
            <a:r>
              <a:rPr dirty="0"/>
              <a:t> </a:t>
            </a:r>
            <a:r>
              <a:rPr spc="-5" dirty="0"/>
              <a:t>referred</a:t>
            </a:r>
            <a:r>
              <a:rPr dirty="0"/>
              <a:t> </a:t>
            </a:r>
            <a:r>
              <a:rPr spc="-5" dirty="0"/>
              <a:t>to</a:t>
            </a:r>
            <a:r>
              <a:rPr dirty="0"/>
              <a:t> </a:t>
            </a:r>
            <a:r>
              <a:rPr spc="-5" dirty="0"/>
              <a:t>as</a:t>
            </a:r>
            <a:r>
              <a:rPr dirty="0"/>
              <a:t> a</a:t>
            </a:r>
            <a:r>
              <a:rPr spc="5" dirty="0"/>
              <a:t> </a:t>
            </a:r>
            <a:r>
              <a:rPr dirty="0"/>
              <a:t>non- </a:t>
            </a:r>
            <a:r>
              <a:rPr spc="-685" dirty="0"/>
              <a:t> </a:t>
            </a:r>
            <a:r>
              <a:rPr spc="-5" dirty="0"/>
              <a:t>parametric</a:t>
            </a:r>
            <a:r>
              <a:rPr spc="-10" dirty="0"/>
              <a:t> </a:t>
            </a:r>
            <a:r>
              <a:rPr spc="-5" dirty="0"/>
              <a:t>machine learning</a:t>
            </a:r>
            <a:r>
              <a:rPr dirty="0"/>
              <a:t> </a:t>
            </a:r>
            <a:r>
              <a:rPr spc="-5" dirty="0"/>
              <a:t>algorithm.</a:t>
            </a:r>
          </a:p>
          <a:p>
            <a:pPr marL="457200" marR="5715">
              <a:lnSpc>
                <a:spcPct val="104400"/>
              </a:lnSpc>
              <a:spcBef>
                <a:spcPts val="1355"/>
              </a:spcBef>
              <a:tabLst>
                <a:tab pos="1161415" algn="l"/>
                <a:tab pos="2141855" algn="l"/>
                <a:tab pos="3162935" algn="l"/>
                <a:tab pos="3689350" algn="l"/>
                <a:tab pos="5716270" algn="l"/>
                <a:tab pos="7032625" algn="l"/>
                <a:tab pos="7499984" algn="l"/>
                <a:tab pos="9231630" algn="l"/>
              </a:tabLst>
            </a:pPr>
            <a:r>
              <a:rPr dirty="0"/>
              <a:t>Not	b</a:t>
            </a:r>
            <a:r>
              <a:rPr spc="-5" dirty="0"/>
              <a:t>a</a:t>
            </a:r>
            <a:r>
              <a:rPr dirty="0"/>
              <a:t>s</a:t>
            </a:r>
            <a:r>
              <a:rPr spc="-5" dirty="0"/>
              <a:t>e</a:t>
            </a:r>
            <a:r>
              <a:rPr dirty="0"/>
              <a:t>d	so</a:t>
            </a:r>
            <a:r>
              <a:rPr spc="-5" dirty="0"/>
              <a:t>lel</a:t>
            </a:r>
            <a:r>
              <a:rPr dirty="0"/>
              <a:t>y	on	p</a:t>
            </a:r>
            <a:r>
              <a:rPr spc="-5" dirty="0"/>
              <a:t>a</a:t>
            </a:r>
            <a:r>
              <a:rPr dirty="0"/>
              <a:t>r</a:t>
            </a:r>
            <a:r>
              <a:rPr spc="-5" dirty="0"/>
              <a:t>amet</a:t>
            </a:r>
            <a:r>
              <a:rPr dirty="0"/>
              <a:t>r</a:t>
            </a:r>
            <a:r>
              <a:rPr spc="-5" dirty="0"/>
              <a:t>ize</a:t>
            </a:r>
            <a:r>
              <a:rPr dirty="0"/>
              <a:t>d	f</a:t>
            </a:r>
            <a:r>
              <a:rPr spc="-5" dirty="0"/>
              <a:t>amilie</a:t>
            </a:r>
            <a:r>
              <a:rPr dirty="0"/>
              <a:t>s	of	prob</a:t>
            </a:r>
            <a:r>
              <a:rPr spc="-5" dirty="0"/>
              <a:t>a</a:t>
            </a:r>
            <a:r>
              <a:rPr dirty="0"/>
              <a:t>b</a:t>
            </a:r>
            <a:r>
              <a:rPr spc="-5" dirty="0"/>
              <a:t>ilit</a:t>
            </a:r>
            <a:r>
              <a:rPr dirty="0"/>
              <a:t>y	d</a:t>
            </a:r>
            <a:r>
              <a:rPr spc="-5" dirty="0"/>
              <a:t>i</a:t>
            </a:r>
            <a:r>
              <a:rPr dirty="0"/>
              <a:t>s</a:t>
            </a:r>
            <a:r>
              <a:rPr spc="-5" dirty="0"/>
              <a:t>t</a:t>
            </a:r>
            <a:r>
              <a:rPr dirty="0"/>
              <a:t>r</a:t>
            </a:r>
            <a:r>
              <a:rPr spc="-5" dirty="0"/>
              <a:t>i</a:t>
            </a:r>
            <a:r>
              <a:rPr dirty="0"/>
              <a:t>bu</a:t>
            </a:r>
            <a:r>
              <a:rPr spc="-5" dirty="0"/>
              <a:t>ti</a:t>
            </a:r>
            <a:r>
              <a:rPr dirty="0"/>
              <a:t>ons  </a:t>
            </a:r>
            <a:r>
              <a:rPr spc="-5" dirty="0"/>
              <a:t>such as</a:t>
            </a:r>
            <a:r>
              <a:rPr dirty="0"/>
              <a:t> </a:t>
            </a:r>
            <a:r>
              <a:rPr spc="-5" dirty="0"/>
              <a:t>the mean</a:t>
            </a:r>
            <a:r>
              <a:rPr dirty="0"/>
              <a:t> </a:t>
            </a:r>
            <a:r>
              <a:rPr spc="-5" dirty="0"/>
              <a:t>and</a:t>
            </a:r>
            <a:r>
              <a:rPr dirty="0"/>
              <a:t> </a:t>
            </a:r>
            <a:r>
              <a:rPr spc="-5" dirty="0"/>
              <a:t>variance</a:t>
            </a:r>
          </a:p>
          <a:p>
            <a:pPr marL="457200">
              <a:lnSpc>
                <a:spcPct val="100000"/>
              </a:lnSpc>
              <a:spcBef>
                <a:spcPts val="1650"/>
              </a:spcBef>
            </a:pPr>
            <a:r>
              <a:rPr spc="-5" dirty="0"/>
              <a:t>Example</a:t>
            </a:r>
          </a:p>
          <a:p>
            <a:pPr marL="790575" marR="5080" lvl="1" indent="-333375">
              <a:lnSpc>
                <a:spcPct val="104400"/>
              </a:lnSpc>
              <a:spcBef>
                <a:spcPts val="1500"/>
              </a:spcBef>
              <a:buFont typeface="Microsoft Sans Serif"/>
              <a:buChar char="‣"/>
              <a:tabLst>
                <a:tab pos="789940" algn="l"/>
                <a:tab pos="790575" algn="l"/>
                <a:tab pos="1245870" algn="l"/>
                <a:tab pos="2886075" algn="l"/>
                <a:tab pos="3341370" algn="l"/>
                <a:tab pos="3717925" algn="l"/>
                <a:tab pos="4883785" algn="l"/>
                <a:tab pos="7155815" algn="l"/>
                <a:tab pos="8558530" algn="l"/>
                <a:tab pos="9073515" algn="l"/>
                <a:tab pos="9449435" algn="l"/>
              </a:tabLst>
            </a:pPr>
            <a:r>
              <a:rPr sz="2800" dirty="0">
                <a:latin typeface="Times New Roman"/>
                <a:cs typeface="Times New Roman"/>
              </a:rPr>
              <a:t>A	h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ogr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m	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s	a	s</a:t>
            </a:r>
            <a:r>
              <a:rPr sz="2800" spc="-5" dirty="0">
                <a:latin typeface="Times New Roman"/>
                <a:cs typeface="Times New Roman"/>
              </a:rPr>
              <a:t>im</a:t>
            </a:r>
            <a:r>
              <a:rPr sz="2800" dirty="0">
                <a:latin typeface="Times New Roman"/>
                <a:cs typeface="Times New Roman"/>
              </a:rPr>
              <a:t>p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dirty="0">
                <a:latin typeface="Times New Roman"/>
                <a:cs typeface="Times New Roman"/>
              </a:rPr>
              <a:t>e	nonp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r</a:t>
            </a:r>
            <a:r>
              <a:rPr sz="2800" spc="-5" dirty="0">
                <a:latin typeface="Times New Roman"/>
                <a:cs typeface="Times New Roman"/>
              </a:rPr>
              <a:t>amet</a:t>
            </a:r>
            <a:r>
              <a:rPr sz="2800" dirty="0">
                <a:latin typeface="Times New Roman"/>
                <a:cs typeface="Times New Roman"/>
              </a:rPr>
              <a:t>r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c	</a:t>
            </a:r>
            <a:r>
              <a:rPr sz="2800" spc="-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spc="-5" dirty="0">
                <a:latin typeface="Times New Roman"/>
                <a:cs typeface="Times New Roman"/>
              </a:rPr>
              <a:t>timat</a:t>
            </a:r>
            <a:r>
              <a:rPr sz="2800" dirty="0">
                <a:latin typeface="Times New Roman"/>
                <a:cs typeface="Times New Roman"/>
              </a:rPr>
              <a:t>e	of	a	prob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b</a:t>
            </a:r>
            <a:r>
              <a:rPr sz="2800" spc="-5" dirty="0">
                <a:latin typeface="Times New Roman"/>
                <a:cs typeface="Times New Roman"/>
              </a:rPr>
              <a:t>ilit</a:t>
            </a:r>
            <a:r>
              <a:rPr sz="2800" dirty="0">
                <a:latin typeface="Times New Roman"/>
                <a:cs typeface="Times New Roman"/>
              </a:rPr>
              <a:t>y  </a:t>
            </a:r>
            <a:r>
              <a:rPr sz="2800" spc="-5" dirty="0">
                <a:latin typeface="Times New Roman"/>
                <a:cs typeface="Times New Roman"/>
              </a:rPr>
              <a:t>distribution.</a:t>
            </a:r>
            <a:endParaRPr sz="2800" dirty="0">
              <a:latin typeface="Times New Roman"/>
              <a:cs typeface="Times New Roman"/>
            </a:endParaRPr>
          </a:p>
          <a:p>
            <a:pPr marL="790575" marR="5080" lvl="1" indent="-333375">
              <a:lnSpc>
                <a:spcPct val="104400"/>
              </a:lnSpc>
              <a:spcBef>
                <a:spcPts val="1500"/>
              </a:spcBef>
              <a:buFont typeface="Microsoft Sans Serif"/>
              <a:buChar char="‣"/>
              <a:tabLst>
                <a:tab pos="789940" algn="l"/>
                <a:tab pos="790575" algn="l"/>
              </a:tabLst>
            </a:pPr>
            <a:r>
              <a:rPr sz="2800" dirty="0">
                <a:latin typeface="Times New Roman"/>
                <a:cs typeface="Times New Roman"/>
              </a:rPr>
              <a:t>KNNs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classify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unseen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instance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based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on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points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training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set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which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are nearest 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it.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177F93-A28B-42F6-A5F0-D3710429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7215671"/>
            <a:ext cx="11887200" cy="18942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9315" y="1005330"/>
            <a:ext cx="46462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0" dirty="0"/>
              <a:t>KNN</a:t>
            </a:r>
            <a:r>
              <a:rPr sz="4000" spc="-25" dirty="0"/>
              <a:t> </a:t>
            </a:r>
            <a:r>
              <a:rPr sz="4000" spc="-5" dirty="0"/>
              <a:t>a</a:t>
            </a:r>
            <a:r>
              <a:rPr sz="4000" spc="-20" dirty="0"/>
              <a:t> </a:t>
            </a:r>
            <a:r>
              <a:rPr sz="4000" spc="35" dirty="0"/>
              <a:t>lazy</a:t>
            </a:r>
            <a:r>
              <a:rPr sz="4000" spc="-25" dirty="0"/>
              <a:t> </a:t>
            </a:r>
            <a:r>
              <a:rPr sz="4000" spc="45" dirty="0"/>
              <a:t>learner?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600" y="2286000"/>
            <a:ext cx="9950759" cy="57082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1623" y="1005330"/>
            <a:ext cx="63220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10" dirty="0"/>
              <a:t>Best</a:t>
            </a:r>
            <a:r>
              <a:rPr sz="4000" spc="-15" dirty="0"/>
              <a:t> </a:t>
            </a:r>
            <a:r>
              <a:rPr sz="4000" spc="30" dirty="0"/>
              <a:t>Prepare</a:t>
            </a:r>
            <a:r>
              <a:rPr sz="4000" spc="-10" dirty="0"/>
              <a:t> </a:t>
            </a:r>
            <a:r>
              <a:rPr sz="4000" spc="50" dirty="0"/>
              <a:t>Data</a:t>
            </a:r>
            <a:r>
              <a:rPr sz="4000" spc="-10" dirty="0"/>
              <a:t> </a:t>
            </a:r>
            <a:r>
              <a:rPr sz="4000" spc="120" dirty="0"/>
              <a:t>for</a:t>
            </a:r>
            <a:r>
              <a:rPr sz="4000" spc="-10" dirty="0"/>
              <a:t> </a:t>
            </a:r>
            <a:r>
              <a:rPr sz="4000" spc="20" dirty="0"/>
              <a:t>KNN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0600" y="2409181"/>
            <a:ext cx="125095" cy="3670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50" b="1" spc="-5" dirty="0">
                <a:latin typeface="Times New Roman"/>
                <a:cs typeface="Times New Roman"/>
              </a:rPr>
              <a:t>•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9700" y="2359266"/>
            <a:ext cx="10625455" cy="568452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8100" marR="33655">
              <a:lnSpc>
                <a:spcPts val="3200"/>
              </a:lnSpc>
              <a:spcBef>
                <a:spcPts val="340"/>
              </a:spcBef>
            </a:pPr>
            <a:r>
              <a:rPr sz="2800" b="1" spc="-5" dirty="0">
                <a:latin typeface="Times New Roman"/>
                <a:cs typeface="Times New Roman"/>
              </a:rPr>
              <a:t>Rescale </a:t>
            </a:r>
            <a:r>
              <a:rPr sz="2800" b="1" dirty="0">
                <a:latin typeface="Times New Roman"/>
                <a:cs typeface="Times New Roman"/>
              </a:rPr>
              <a:t>Data</a:t>
            </a:r>
            <a:r>
              <a:rPr sz="2800" dirty="0">
                <a:latin typeface="Times New Roman"/>
                <a:cs typeface="Times New Roman"/>
              </a:rPr>
              <a:t>: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KNN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performs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much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better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all</a:t>
            </a:r>
            <a:r>
              <a:rPr sz="2800" dirty="0">
                <a:latin typeface="Times New Roman"/>
                <a:cs typeface="Times New Roman"/>
              </a:rPr>
              <a:t> of </a:t>
            </a:r>
            <a:r>
              <a:rPr sz="2800" spc="-5" dirty="0">
                <a:latin typeface="Times New Roman"/>
                <a:cs typeface="Times New Roman"/>
              </a:rPr>
              <a:t>the data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has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 same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scale.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Normalizing</a:t>
            </a:r>
            <a:r>
              <a:rPr sz="2800" dirty="0">
                <a:latin typeface="Times New Roman"/>
                <a:cs typeface="Times New Roman"/>
              </a:rPr>
              <a:t> your </a:t>
            </a:r>
            <a:r>
              <a:rPr sz="2800" spc="-5" dirty="0">
                <a:latin typeface="Times New Roman"/>
                <a:cs typeface="Times New Roman"/>
              </a:rPr>
              <a:t>data 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 range </a:t>
            </a:r>
            <a:r>
              <a:rPr sz="2800" dirty="0">
                <a:latin typeface="Times New Roman"/>
                <a:cs typeface="Times New Roman"/>
              </a:rPr>
              <a:t>[0,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1]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dirty="0">
                <a:latin typeface="Times New Roman"/>
                <a:cs typeface="Times New Roman"/>
              </a:rPr>
              <a:t> 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good </a:t>
            </a:r>
            <a:r>
              <a:rPr sz="2800" spc="-5" dirty="0">
                <a:latin typeface="Times New Roman"/>
                <a:cs typeface="Times New Roman"/>
              </a:rPr>
              <a:t>idea.</a:t>
            </a:r>
            <a:r>
              <a:rPr sz="2800" dirty="0">
                <a:latin typeface="Times New Roman"/>
                <a:cs typeface="Times New Roman"/>
              </a:rPr>
              <a:t> It</a:t>
            </a:r>
            <a:r>
              <a:rPr sz="2800" spc="-5" dirty="0">
                <a:latin typeface="Times New Roman"/>
                <a:cs typeface="Times New Roman"/>
              </a:rPr>
              <a:t> may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also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good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idea to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standardize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 if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 has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 Gaussian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distribution.</a:t>
            </a:r>
            <a:endParaRPr sz="2800">
              <a:latin typeface="Times New Roman"/>
              <a:cs typeface="Times New Roman"/>
            </a:endParaRPr>
          </a:p>
          <a:p>
            <a:pPr marL="38100" marR="58419">
              <a:lnSpc>
                <a:spcPts val="3200"/>
              </a:lnSpc>
              <a:spcBef>
                <a:spcPts val="1500"/>
              </a:spcBef>
            </a:pPr>
            <a:r>
              <a:rPr sz="2800" b="1" spc="-10" dirty="0">
                <a:latin typeface="Times New Roman"/>
                <a:cs typeface="Times New Roman"/>
              </a:rPr>
              <a:t>Address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Missing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Data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Missing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will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mean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that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distance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between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samples can </a:t>
            </a:r>
            <a:r>
              <a:rPr sz="2800" dirty="0">
                <a:latin typeface="Times New Roman"/>
                <a:cs typeface="Times New Roman"/>
              </a:rPr>
              <a:t>not be </a:t>
            </a:r>
            <a:r>
              <a:rPr sz="2800" spc="-5" dirty="0">
                <a:latin typeface="Times New Roman"/>
                <a:cs typeface="Times New Roman"/>
              </a:rPr>
              <a:t>calculated. These samples could </a:t>
            </a:r>
            <a:r>
              <a:rPr sz="2800" dirty="0">
                <a:latin typeface="Times New Roman"/>
                <a:cs typeface="Times New Roman"/>
              </a:rPr>
              <a:t>be </a:t>
            </a:r>
            <a:r>
              <a:rPr sz="2800" spc="-5" dirty="0">
                <a:latin typeface="Times New Roman"/>
                <a:cs typeface="Times New Roman"/>
              </a:rPr>
              <a:t>excluded </a:t>
            </a:r>
            <a:r>
              <a:rPr sz="2800" dirty="0">
                <a:latin typeface="Times New Roman"/>
                <a:cs typeface="Times New Roman"/>
              </a:rPr>
              <a:t>or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missing values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could</a:t>
            </a:r>
            <a:r>
              <a:rPr sz="2800" dirty="0">
                <a:latin typeface="Times New Roman"/>
                <a:cs typeface="Times New Roman"/>
              </a:rPr>
              <a:t> be</a:t>
            </a:r>
            <a:r>
              <a:rPr sz="2800" spc="-5" dirty="0">
                <a:latin typeface="Times New Roman"/>
                <a:cs typeface="Times New Roman"/>
              </a:rPr>
              <a:t> imputed.</a:t>
            </a:r>
            <a:endParaRPr sz="28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260"/>
              </a:spcBef>
            </a:pPr>
            <a:r>
              <a:rPr sz="2800" b="1" spc="-5" dirty="0">
                <a:latin typeface="Times New Roman"/>
                <a:cs typeface="Times New Roman"/>
              </a:rPr>
              <a:t>Lower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Dimensionality</a:t>
            </a:r>
            <a:r>
              <a:rPr sz="2800" spc="-5" dirty="0">
                <a:latin typeface="Times New Roman"/>
                <a:cs typeface="Times New Roman"/>
              </a:rPr>
              <a:t>:</a:t>
            </a:r>
            <a:r>
              <a:rPr sz="2800" dirty="0">
                <a:latin typeface="Times New Roman"/>
                <a:cs typeface="Times New Roman"/>
              </a:rPr>
              <a:t> KNN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suited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lower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dimensional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data.</a:t>
            </a:r>
            <a:endParaRPr sz="2800">
              <a:latin typeface="Times New Roman"/>
              <a:cs typeface="Times New Roman"/>
            </a:endParaRPr>
          </a:p>
          <a:p>
            <a:pPr marL="371475" marR="30480" indent="-333375">
              <a:lnSpc>
                <a:spcPts val="3200"/>
              </a:lnSpc>
              <a:spcBef>
                <a:spcPts val="1580"/>
              </a:spcBef>
              <a:buSzPct val="144642"/>
              <a:buChar char="•"/>
              <a:tabLst>
                <a:tab pos="371475" algn="l"/>
              </a:tabLst>
            </a:pPr>
            <a:r>
              <a:rPr sz="2800" spc="-95" dirty="0">
                <a:latin typeface="Times New Roman"/>
                <a:cs typeface="Times New Roman"/>
              </a:rPr>
              <a:t>You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can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try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</a:t>
            </a:r>
            <a:r>
              <a:rPr sz="2800" dirty="0">
                <a:latin typeface="Times New Roman"/>
                <a:cs typeface="Times New Roman"/>
              </a:rPr>
              <a:t> on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high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dimensional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(hundreds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thousands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input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variables)</a:t>
            </a:r>
            <a:r>
              <a:rPr sz="2800" dirty="0">
                <a:latin typeface="Times New Roman"/>
                <a:cs typeface="Times New Roman"/>
              </a:rPr>
              <a:t> but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5" dirty="0">
                <a:latin typeface="Times New Roman"/>
                <a:cs typeface="Times New Roman"/>
              </a:rPr>
              <a:t> aware that it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may</a:t>
            </a:r>
            <a:r>
              <a:rPr sz="2800" dirty="0">
                <a:latin typeface="Times New Roman"/>
                <a:cs typeface="Times New Roman"/>
              </a:rPr>
              <a:t> not</a:t>
            </a:r>
            <a:r>
              <a:rPr sz="2800" spc="-5" dirty="0">
                <a:latin typeface="Times New Roman"/>
                <a:cs typeface="Times New Roman"/>
              </a:rPr>
              <a:t> perform as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well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other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techniques.</a:t>
            </a:r>
            <a:endParaRPr sz="2800">
              <a:latin typeface="Times New Roman"/>
              <a:cs typeface="Times New Roman"/>
            </a:endParaRPr>
          </a:p>
          <a:p>
            <a:pPr marL="371475" marR="86360" indent="-333375">
              <a:lnSpc>
                <a:spcPts val="3200"/>
              </a:lnSpc>
              <a:spcBef>
                <a:spcPts val="1500"/>
              </a:spcBef>
              <a:buSzPct val="144642"/>
              <a:buChar char="•"/>
              <a:tabLst>
                <a:tab pos="371475" algn="l"/>
              </a:tabLst>
            </a:pPr>
            <a:r>
              <a:rPr sz="2800" dirty="0">
                <a:latin typeface="Times New Roman"/>
                <a:cs typeface="Times New Roman"/>
              </a:rPr>
              <a:t>KNN </a:t>
            </a:r>
            <a:r>
              <a:rPr sz="2800" spc="-5" dirty="0">
                <a:latin typeface="Times New Roman"/>
                <a:cs typeface="Times New Roman"/>
              </a:rPr>
              <a:t>can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benefit </a:t>
            </a:r>
            <a:r>
              <a:rPr sz="2800" dirty="0">
                <a:latin typeface="Times New Roman"/>
                <a:cs typeface="Times New Roman"/>
              </a:rPr>
              <a:t>from </a:t>
            </a:r>
            <a:r>
              <a:rPr sz="2800" spc="-5" dirty="0">
                <a:latin typeface="Times New Roman"/>
                <a:cs typeface="Times New Roman"/>
              </a:rPr>
              <a:t>feature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selection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that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reduces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 dimensionality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5" dirty="0">
                <a:latin typeface="Times New Roman"/>
                <a:cs typeface="Times New Roman"/>
              </a:rPr>
              <a:t> the input feature space.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3818881"/>
            <a:ext cx="125095" cy="3670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50" b="1" spc="-5" dirty="0">
                <a:latin typeface="Times New Roman"/>
                <a:cs typeface="Times New Roman"/>
              </a:rPr>
              <a:t>•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5228581"/>
            <a:ext cx="125095" cy="3670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50" b="1" spc="-5" dirty="0">
                <a:latin typeface="Times New Roman"/>
                <a:cs typeface="Times New Roman"/>
              </a:rPr>
              <a:t>•</a:t>
            </a:r>
            <a:endParaRPr sz="225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1653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D693-20D3-4231-9FA1-DE2EC021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D5F79-D35E-45D2-9D67-14E44B8C1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66B56-2C6B-4386-8491-988559F98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9" y="2377289"/>
            <a:ext cx="11658600" cy="652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36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582DB-443F-43E6-9753-3CBAFA5C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12835"/>
            <a:ext cx="3910164" cy="807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DEBB3-8D3F-4064-8973-38987435A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551" y="112835"/>
            <a:ext cx="5334000" cy="882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01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DD8339-08E7-4F4B-93B6-D205B43EE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104900"/>
            <a:ext cx="8295543" cy="5829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A29963-6CFA-4797-BABD-58C0465DE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543" y="762000"/>
            <a:ext cx="4145611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85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7637" y="1303435"/>
            <a:ext cx="4650105" cy="531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00" spc="45" dirty="0"/>
              <a:t>Curse</a:t>
            </a:r>
            <a:r>
              <a:rPr sz="3300" spc="-35" dirty="0"/>
              <a:t> </a:t>
            </a:r>
            <a:r>
              <a:rPr sz="3300" spc="130" dirty="0"/>
              <a:t>of</a:t>
            </a:r>
            <a:r>
              <a:rPr sz="3300" spc="-35" dirty="0"/>
              <a:t> </a:t>
            </a:r>
            <a:r>
              <a:rPr sz="3300" spc="75" dirty="0"/>
              <a:t>Dimensionality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990600" y="4232758"/>
            <a:ext cx="10525125" cy="14782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457200" marR="5080" indent="-444500">
              <a:lnSpc>
                <a:spcPts val="3800"/>
              </a:lnSpc>
              <a:spcBef>
                <a:spcPts val="240"/>
              </a:spcBef>
              <a:buSzPct val="145312"/>
              <a:buChar char="•"/>
              <a:tabLst>
                <a:tab pos="457200" algn="l"/>
              </a:tabLst>
            </a:pPr>
            <a:r>
              <a:rPr sz="3200" spc="55" dirty="0">
                <a:latin typeface="Arial"/>
                <a:cs typeface="Arial"/>
              </a:rPr>
              <a:t>"As </a:t>
            </a:r>
            <a:r>
              <a:rPr sz="3200" spc="15" dirty="0">
                <a:latin typeface="Arial"/>
                <a:cs typeface="Arial"/>
              </a:rPr>
              <a:t>the number </a:t>
            </a:r>
            <a:r>
              <a:rPr sz="3200" spc="55" dirty="0">
                <a:latin typeface="Arial"/>
                <a:cs typeface="Arial"/>
              </a:rPr>
              <a:t>of </a:t>
            </a:r>
            <a:r>
              <a:rPr sz="3200" spc="-10" dirty="0">
                <a:latin typeface="Arial"/>
                <a:cs typeface="Arial"/>
              </a:rPr>
              <a:t>features </a:t>
            </a:r>
            <a:r>
              <a:rPr sz="3200" spc="25" dirty="0">
                <a:latin typeface="Arial"/>
                <a:cs typeface="Arial"/>
              </a:rPr>
              <a:t>or </a:t>
            </a:r>
            <a:r>
              <a:rPr sz="3200" spc="15" dirty="0">
                <a:latin typeface="Arial"/>
                <a:cs typeface="Arial"/>
              </a:rPr>
              <a:t>dimensions </a:t>
            </a:r>
            <a:r>
              <a:rPr sz="3200" spc="25" dirty="0">
                <a:latin typeface="Arial"/>
                <a:cs typeface="Arial"/>
              </a:rPr>
              <a:t>grows, </a:t>
            </a:r>
            <a:r>
              <a:rPr sz="3200" spc="15" dirty="0">
                <a:latin typeface="Arial"/>
                <a:cs typeface="Arial"/>
              </a:rPr>
              <a:t>the </a:t>
            </a:r>
            <a:r>
              <a:rPr sz="3200" spc="20" dirty="0">
                <a:latin typeface="Arial"/>
                <a:cs typeface="Arial"/>
              </a:rPr>
              <a:t> </a:t>
            </a:r>
            <a:r>
              <a:rPr sz="3200" spc="25" dirty="0">
                <a:latin typeface="Arial"/>
                <a:cs typeface="Arial"/>
              </a:rPr>
              <a:t>amount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55" dirty="0">
                <a:latin typeface="Arial"/>
                <a:cs typeface="Arial"/>
              </a:rPr>
              <a:t>of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25" dirty="0">
                <a:latin typeface="Arial"/>
                <a:cs typeface="Arial"/>
              </a:rPr>
              <a:t>data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25" dirty="0">
                <a:latin typeface="Arial"/>
                <a:cs typeface="Arial"/>
              </a:rPr>
              <a:t>we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need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85" dirty="0">
                <a:latin typeface="Arial"/>
                <a:cs typeface="Arial"/>
              </a:rPr>
              <a:t>to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30" dirty="0">
                <a:latin typeface="Arial"/>
                <a:cs typeface="Arial"/>
              </a:rPr>
              <a:t>generalize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15" dirty="0">
                <a:latin typeface="Arial"/>
                <a:cs typeface="Arial"/>
              </a:rPr>
              <a:t>accurately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30" dirty="0">
                <a:latin typeface="Arial"/>
                <a:cs typeface="Arial"/>
              </a:rPr>
              <a:t>grows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10" dirty="0">
                <a:latin typeface="Arial"/>
                <a:cs typeface="Arial"/>
              </a:rPr>
              <a:t>exponentially."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644" y="3696906"/>
            <a:ext cx="10989655" cy="40742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2292" y="542288"/>
            <a:ext cx="680021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60" dirty="0"/>
              <a:t>Why</a:t>
            </a:r>
            <a:r>
              <a:rPr sz="5000" spc="-20" dirty="0"/>
              <a:t> </a:t>
            </a:r>
            <a:r>
              <a:rPr sz="5000" spc="225" dirty="0"/>
              <a:t>do</a:t>
            </a:r>
            <a:r>
              <a:rPr sz="5000" spc="-15" dirty="0"/>
              <a:t> </a:t>
            </a:r>
            <a:r>
              <a:rPr sz="5000" spc="135" dirty="0"/>
              <a:t>we</a:t>
            </a:r>
            <a:r>
              <a:rPr sz="5000" spc="-20" dirty="0"/>
              <a:t> </a:t>
            </a:r>
            <a:r>
              <a:rPr sz="5000" spc="90" dirty="0"/>
              <a:t>need</a:t>
            </a:r>
            <a:r>
              <a:rPr sz="5000" spc="-15" dirty="0"/>
              <a:t> </a:t>
            </a:r>
            <a:r>
              <a:rPr sz="5000" spc="20" dirty="0"/>
              <a:t>KNN?</a:t>
            </a:r>
            <a:endParaRPr sz="5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1122" y="2596444"/>
            <a:ext cx="7066385" cy="66376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7637" y="1303435"/>
            <a:ext cx="4650105" cy="531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00" spc="45" dirty="0"/>
              <a:t>Curse</a:t>
            </a:r>
            <a:r>
              <a:rPr sz="3300" spc="-35" dirty="0"/>
              <a:t> </a:t>
            </a:r>
            <a:r>
              <a:rPr sz="3300" spc="130" dirty="0"/>
              <a:t>of</a:t>
            </a:r>
            <a:r>
              <a:rPr sz="3300" spc="-35" dirty="0"/>
              <a:t> </a:t>
            </a:r>
            <a:r>
              <a:rPr sz="3300" spc="75" dirty="0"/>
              <a:t>Dimensionality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990600" y="4116315"/>
            <a:ext cx="231775" cy="732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650" spc="-5" dirty="0">
                <a:latin typeface="Arial"/>
                <a:cs typeface="Arial"/>
              </a:rPr>
              <a:t>•</a:t>
            </a:r>
            <a:endParaRPr sz="4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78591" y="4715358"/>
            <a:ext cx="5372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5" dirty="0">
                <a:latin typeface="Arial"/>
                <a:cs typeface="Arial"/>
              </a:rPr>
              <a:t>ws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47800" y="4264966"/>
            <a:ext cx="9560560" cy="143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just">
              <a:lnSpc>
                <a:spcPts val="3800"/>
              </a:lnSpc>
            </a:pPr>
            <a:r>
              <a:rPr sz="3200" spc="55" dirty="0">
                <a:latin typeface="Arial"/>
                <a:cs typeface="Arial"/>
              </a:rPr>
              <a:t>"As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15" dirty="0">
                <a:latin typeface="Arial"/>
                <a:cs typeface="Arial"/>
              </a:rPr>
              <a:t>the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15" dirty="0">
                <a:latin typeface="Arial"/>
                <a:cs typeface="Arial"/>
              </a:rPr>
              <a:t>number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55" dirty="0">
                <a:latin typeface="Arial"/>
                <a:cs typeface="Arial"/>
              </a:rPr>
              <a:t>of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features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25" dirty="0">
                <a:latin typeface="Arial"/>
                <a:cs typeface="Arial"/>
              </a:rPr>
              <a:t>or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15" dirty="0">
                <a:latin typeface="Arial"/>
                <a:cs typeface="Arial"/>
              </a:rPr>
              <a:t>dimensions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25" dirty="0">
                <a:latin typeface="Arial"/>
                <a:cs typeface="Arial"/>
              </a:rPr>
              <a:t>grows,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15" dirty="0">
                <a:latin typeface="Arial"/>
                <a:cs typeface="Arial"/>
              </a:rPr>
              <a:t>the </a:t>
            </a:r>
            <a:r>
              <a:rPr sz="3200" spc="-880" dirty="0">
                <a:latin typeface="Arial"/>
                <a:cs typeface="Arial"/>
              </a:rPr>
              <a:t> </a:t>
            </a:r>
            <a:r>
              <a:rPr sz="3200" spc="25" dirty="0">
                <a:latin typeface="Arial"/>
                <a:cs typeface="Arial"/>
              </a:rPr>
              <a:t>amount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55" dirty="0">
                <a:latin typeface="Arial"/>
                <a:cs typeface="Arial"/>
              </a:rPr>
              <a:t>of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25" dirty="0">
                <a:latin typeface="Arial"/>
                <a:cs typeface="Arial"/>
              </a:rPr>
              <a:t>data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25" dirty="0">
                <a:latin typeface="Arial"/>
                <a:cs typeface="Arial"/>
              </a:rPr>
              <a:t>we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need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85" dirty="0">
                <a:latin typeface="Arial"/>
                <a:cs typeface="Arial"/>
              </a:rPr>
              <a:t>to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-30" dirty="0">
                <a:latin typeface="Arial"/>
                <a:cs typeface="Arial"/>
              </a:rPr>
              <a:t>generalize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15" dirty="0">
                <a:latin typeface="Arial"/>
                <a:cs typeface="Arial"/>
              </a:rPr>
              <a:t>accurately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15" dirty="0">
                <a:latin typeface="Arial"/>
                <a:cs typeface="Arial"/>
              </a:rPr>
              <a:t>gro </a:t>
            </a:r>
            <a:r>
              <a:rPr sz="3200" spc="-880" dirty="0">
                <a:latin typeface="Arial"/>
                <a:cs typeface="Arial"/>
              </a:rPr>
              <a:t> </a:t>
            </a:r>
            <a:r>
              <a:rPr sz="3200" spc="10" dirty="0">
                <a:latin typeface="Arial"/>
                <a:cs typeface="Arial"/>
              </a:rPr>
              <a:t>exponentially."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6097515"/>
            <a:ext cx="231775" cy="732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650" spc="-5" dirty="0">
                <a:latin typeface="Arial"/>
                <a:cs typeface="Arial"/>
              </a:rPr>
              <a:t>•</a:t>
            </a:r>
            <a:endParaRPr sz="46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9419" y="3135806"/>
            <a:ext cx="9956800" cy="39691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64822" y="6777570"/>
            <a:ext cx="11075035" cy="825500"/>
          </a:xfrm>
          <a:prstGeom prst="rect">
            <a:avLst/>
          </a:prstGeom>
          <a:solidFill>
            <a:srgbClr val="ED7D31"/>
          </a:solidFill>
        </p:spPr>
        <p:txBody>
          <a:bodyPr vert="horz" wrap="square" lIns="0" tIns="52069" rIns="0" bIns="0" rtlCol="0">
            <a:spAutoFit/>
          </a:bodyPr>
          <a:lstStyle/>
          <a:p>
            <a:pPr marL="100330" marR="92075" algn="ctr">
              <a:lnSpc>
                <a:spcPts val="1900"/>
              </a:lnSpc>
              <a:spcBef>
                <a:spcPts val="409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This exponential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growth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causes high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sparsity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unnecessarily increases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 space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particular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modelling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algorithm.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Think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 of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recognition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resolution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1280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839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×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720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921,600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pixels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i.e.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921600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dimensions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7744" y="865549"/>
            <a:ext cx="5374005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50" spc="35" dirty="0"/>
              <a:t>Curse</a:t>
            </a:r>
            <a:r>
              <a:rPr sz="3850" spc="-35" dirty="0"/>
              <a:t> </a:t>
            </a:r>
            <a:r>
              <a:rPr sz="3850" spc="135" dirty="0"/>
              <a:t>of</a:t>
            </a:r>
            <a:r>
              <a:rPr sz="3850" spc="-35" dirty="0"/>
              <a:t> </a:t>
            </a:r>
            <a:r>
              <a:rPr sz="3850" spc="70" dirty="0"/>
              <a:t>Dimensionality</a:t>
            </a:r>
            <a:endParaRPr sz="3850"/>
          </a:p>
        </p:txBody>
      </p:sp>
      <p:sp>
        <p:nvSpPr>
          <p:cNvPr id="3" name="object 3"/>
          <p:cNvSpPr txBox="1"/>
          <p:nvPr/>
        </p:nvSpPr>
        <p:spPr>
          <a:xfrm>
            <a:off x="972185" y="2113843"/>
            <a:ext cx="10958195" cy="965200"/>
          </a:xfrm>
          <a:prstGeom prst="rect">
            <a:avLst/>
          </a:prstGeom>
          <a:solidFill>
            <a:srgbClr val="9DC3E6"/>
          </a:solidFill>
        </p:spPr>
        <p:txBody>
          <a:bodyPr vert="horz" wrap="square" lIns="0" tIns="40005" rIns="0" bIns="0" rtlCol="0">
            <a:spAutoFit/>
          </a:bodyPr>
          <a:lstStyle/>
          <a:p>
            <a:pPr marL="2839720" marR="255270" indent="-2576195">
              <a:lnSpc>
                <a:spcPct val="101200"/>
              </a:lnSpc>
              <a:spcBef>
                <a:spcPts val="315"/>
              </a:spcBef>
            </a:pP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additional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dimension is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much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smaller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compared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800" spc="-7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overhead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adds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to the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algorithm.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737" y="5215925"/>
            <a:ext cx="10925810" cy="1574800"/>
          </a:xfrm>
          <a:prstGeom prst="rect">
            <a:avLst/>
          </a:prstGeom>
          <a:solidFill>
            <a:srgbClr val="FF9999"/>
          </a:solidFill>
        </p:spPr>
        <p:txBody>
          <a:bodyPr vert="horz" wrap="square" lIns="0" tIns="41275" rIns="0" bIns="0" rtlCol="0">
            <a:spAutoFit/>
          </a:bodyPr>
          <a:lstStyle/>
          <a:p>
            <a:pPr marL="295275" marR="286385" indent="-635" algn="ctr">
              <a:lnSpc>
                <a:spcPct val="100699"/>
              </a:lnSpc>
              <a:spcBef>
                <a:spcPts val="325"/>
              </a:spcBef>
            </a:pP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The</a:t>
            </a: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true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dimension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means </a:t>
            </a: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the</a:t>
            </a: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 dimension</a:t>
            </a:r>
            <a:r>
              <a:rPr sz="2400" spc="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which </a:t>
            </a: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accurately </a:t>
            </a: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generalize</a:t>
            </a:r>
            <a:r>
              <a:rPr sz="2400" spc="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data and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observed dimensions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means </a:t>
            </a: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whatever other </a:t>
            </a: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dimensions we </a:t>
            </a:r>
            <a:r>
              <a:rPr sz="2400" spc="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consider</a:t>
            </a: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in </a:t>
            </a: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dataset</a:t>
            </a: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 which may</a:t>
            </a: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or may</a:t>
            </a: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not</a:t>
            </a: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 contribute</a:t>
            </a:r>
            <a:r>
              <a:rPr sz="2400" spc="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to</a:t>
            </a: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accurately </a:t>
            </a: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generalize </a:t>
            </a:r>
            <a:r>
              <a:rPr sz="2400" spc="-65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the</a:t>
            </a: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 data.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5201" y="3462474"/>
            <a:ext cx="10958195" cy="120650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41275" rIns="0" bIns="0" rtlCol="0">
            <a:spAutoFit/>
          </a:bodyPr>
          <a:lstStyle/>
          <a:p>
            <a:pPr marL="149860" marR="142240" algn="ctr">
              <a:lnSpc>
                <a:spcPct val="100699"/>
              </a:lnSpc>
              <a:spcBef>
                <a:spcPts val="325"/>
              </a:spcBef>
            </a:pP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The</a:t>
            </a: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data</a:t>
            </a:r>
            <a:r>
              <a:rPr sz="2400" spc="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that</a:t>
            </a: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 can be</a:t>
            </a:r>
            <a:r>
              <a:rPr sz="2400" spc="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represented</a:t>
            </a:r>
            <a:r>
              <a:rPr sz="2400" spc="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using 10</a:t>
            </a:r>
            <a:r>
              <a:rPr sz="2400" spc="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space</a:t>
            </a:r>
            <a:r>
              <a:rPr sz="2400" spc="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units </a:t>
            </a: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of one </a:t>
            </a:r>
            <a:r>
              <a:rPr sz="2400" b="1" spc="-5" dirty="0">
                <a:solidFill>
                  <a:srgbClr val="111111"/>
                </a:solidFill>
                <a:latin typeface="Arial"/>
                <a:cs typeface="Arial"/>
              </a:rPr>
              <a:t>true</a:t>
            </a:r>
            <a:r>
              <a:rPr sz="2400" b="1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11111"/>
                </a:solidFill>
                <a:latin typeface="Arial"/>
                <a:cs typeface="Arial"/>
              </a:rPr>
              <a:t>dimension</a:t>
            </a: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, </a:t>
            </a:r>
            <a:r>
              <a:rPr sz="2400" spc="-65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needs 1000 space </a:t>
            </a: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units after </a:t>
            </a: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adding 2 more dimensions just because we </a:t>
            </a:r>
            <a:r>
              <a:rPr sz="2400" spc="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11111"/>
                </a:solidFill>
                <a:latin typeface="Arial"/>
                <a:cs typeface="Arial"/>
              </a:rPr>
              <a:t>observed these</a:t>
            </a:r>
            <a:r>
              <a:rPr sz="2400" b="1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11111"/>
                </a:solidFill>
                <a:latin typeface="Arial"/>
                <a:cs typeface="Arial"/>
              </a:rPr>
              <a:t>dimensions</a:t>
            </a:r>
            <a:r>
              <a:rPr sz="2400" b="1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during </a:t>
            </a: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the</a:t>
            </a:r>
            <a:r>
              <a:rPr sz="240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11111"/>
                </a:solidFill>
                <a:latin typeface="Arial"/>
                <a:cs typeface="Arial"/>
              </a:rPr>
              <a:t>experiment.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58048B4-3F65-4EB9-ABA8-099353BE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3004800" cy="975359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endar on table">
            <a:extLst>
              <a:ext uri="{FF2B5EF4-FFF2-40B4-BE49-F238E27FC236}">
                <a16:creationId xmlns:a16="http://schemas.microsoft.com/office/drawing/2014/main" id="{7FB0964F-57A0-4F48-8248-5FCE358F7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r="11127" b="-7"/>
          <a:stretch/>
        </p:blipFill>
        <p:spPr>
          <a:xfrm>
            <a:off x="20" y="-1"/>
            <a:ext cx="13004780" cy="9753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C8A6D4-4F32-48E3-816F-F316A1C5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05" y="1663974"/>
            <a:ext cx="11232340" cy="3891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9900" kern="1200">
                <a:solidFill>
                  <a:schemeClr val="tx2"/>
                </a:solidFill>
                <a:latin typeface="+mj-lt"/>
                <a:cs typeface="+mj-cs"/>
              </a:rPr>
              <a:t>Session 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C86DB23-FEFE-4C3A-88FA-8E855AB1E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1405" y="349906"/>
            <a:ext cx="272528" cy="77732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B22FAF-4B4F-40B1-97FF-67CD036C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96470" y="9276808"/>
            <a:ext cx="11431666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488D89-E3BB-4E60-BF44-5F0BE92E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412625" y="9103360"/>
            <a:ext cx="338328" cy="341582"/>
            <a:chOff x="4089400" y="933450"/>
            <a:chExt cx="338328" cy="34193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8FA7B87-C151-46CF-9E07-DD4FD971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99EB480-500C-4A3E-BED3-513B88DB0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098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25D9-6BD7-4C5E-A6BB-9558FB860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E129B-213D-4197-A4A0-70FD3D87B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32627-391F-4D90-B83F-7240C9DA8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377289"/>
            <a:ext cx="11337253" cy="522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25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8CA3-D1C3-480F-BAA2-DB880E99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F283E-4A5B-47D2-98E8-7E2426ADC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93AB0-270D-4029-9DDD-19895369D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48" y="533400"/>
            <a:ext cx="10757452" cy="415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8A1279-56F5-4C97-BC1C-5E4853807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48" y="4876800"/>
            <a:ext cx="1075745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52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1E9B5F-9FC3-4474-9538-0CC509D33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64" y="2099642"/>
            <a:ext cx="11632071" cy="55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53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6936"/>
            <a:ext cx="13004800" cy="1047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1309A1-C414-484D-B063-AEA089853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34" y="915153"/>
            <a:ext cx="11958320" cy="10593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31DDA-411E-4EA1-8F83-AD137CA9A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64" y="2424810"/>
            <a:ext cx="11632071" cy="616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10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6936"/>
            <a:ext cx="13004800" cy="1047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701C79-D09B-4432-AE99-3C7D28E70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34" y="915153"/>
            <a:ext cx="11958320" cy="10593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Distance Measure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AFADE7C-B8D3-48E0-A7F9-2FDA803E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64" y="2686531"/>
            <a:ext cx="11632071" cy="564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11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259684E-79D5-40B2-9F99-5C1C0BB4A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64" y="1925160"/>
            <a:ext cx="11632071" cy="590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46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74B3B2D-EF7F-4BFB-A0D7-8687E87B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64" y="1503498"/>
            <a:ext cx="11632071" cy="674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36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2292" y="542288"/>
            <a:ext cx="680021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60" dirty="0"/>
              <a:t>Why</a:t>
            </a:r>
            <a:r>
              <a:rPr sz="5000" spc="-20" dirty="0"/>
              <a:t> </a:t>
            </a:r>
            <a:r>
              <a:rPr sz="5000" spc="225" dirty="0"/>
              <a:t>do</a:t>
            </a:r>
            <a:r>
              <a:rPr sz="5000" spc="-15" dirty="0"/>
              <a:t> </a:t>
            </a:r>
            <a:r>
              <a:rPr sz="5000" spc="135" dirty="0"/>
              <a:t>we</a:t>
            </a:r>
            <a:r>
              <a:rPr sz="5000" spc="-20" dirty="0"/>
              <a:t> </a:t>
            </a:r>
            <a:r>
              <a:rPr sz="5000" spc="90" dirty="0"/>
              <a:t>need</a:t>
            </a:r>
            <a:r>
              <a:rPr sz="5000" spc="-15" dirty="0"/>
              <a:t> </a:t>
            </a:r>
            <a:r>
              <a:rPr sz="5000" spc="20" dirty="0"/>
              <a:t>KNN?</a:t>
            </a:r>
            <a:endParaRPr sz="5000"/>
          </a:p>
        </p:txBody>
      </p:sp>
      <p:grpSp>
        <p:nvGrpSpPr>
          <p:cNvPr id="3" name="object 3"/>
          <p:cNvGrpSpPr/>
          <p:nvPr/>
        </p:nvGrpSpPr>
        <p:grpSpPr>
          <a:xfrm>
            <a:off x="591817" y="2008648"/>
            <a:ext cx="11730990" cy="6460490"/>
            <a:chOff x="591817" y="2008648"/>
            <a:chExt cx="11730990" cy="6460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817" y="2008648"/>
              <a:ext cx="6058029" cy="43068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3187" y="4162084"/>
              <a:ext cx="6449541" cy="43068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7F3A028-9B7A-4492-BA3F-1798B63C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64" y="1707059"/>
            <a:ext cx="11632071" cy="63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900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D42D6CD-5245-4641-B1A1-3CE0E8EC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64" y="1459878"/>
            <a:ext cx="11632071" cy="683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82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C57E649-CA30-494D-BF0A-E3461FFAD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64" y="1925160"/>
            <a:ext cx="11632071" cy="590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15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1936" y="689861"/>
            <a:ext cx="1098105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245" dirty="0"/>
              <a:t>How</a:t>
            </a:r>
            <a:r>
              <a:rPr sz="8000" spc="-20" dirty="0"/>
              <a:t> </a:t>
            </a:r>
            <a:r>
              <a:rPr sz="8000" spc="365" dirty="0"/>
              <a:t>do</a:t>
            </a:r>
            <a:r>
              <a:rPr sz="8000" spc="-15" dirty="0"/>
              <a:t> </a:t>
            </a:r>
            <a:r>
              <a:rPr sz="8000" spc="220" dirty="0"/>
              <a:t>we</a:t>
            </a:r>
            <a:r>
              <a:rPr sz="8000" spc="-15" dirty="0"/>
              <a:t> </a:t>
            </a:r>
            <a:r>
              <a:rPr sz="8000" spc="220" dirty="0"/>
              <a:t>choose</a:t>
            </a:r>
            <a:r>
              <a:rPr sz="8000" spc="-20" dirty="0"/>
              <a:t> </a:t>
            </a:r>
            <a:r>
              <a:rPr sz="8000" spc="295" dirty="0"/>
              <a:t>‘k’?</a:t>
            </a:r>
            <a:endParaRPr sz="8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6370" y="2975214"/>
            <a:ext cx="10541390" cy="3965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25CA6C-1C37-4C55-9CB3-FB6F37E09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7424004"/>
            <a:ext cx="9296400" cy="17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48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1DD55-85BA-4DB0-A4DD-2FDE6C06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253FA-9830-4DD7-B32D-C4C41C99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45" y="1066800"/>
            <a:ext cx="12234107" cy="695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63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9DC11-344E-42F4-A3AC-57691EE20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F7A0F-2E58-484B-B796-570C8909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0" y="692540"/>
            <a:ext cx="13090112" cy="746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190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6936"/>
            <a:ext cx="13004800" cy="1047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24EF18-2CDC-44E6-B367-97CA9EFDC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34" y="915153"/>
            <a:ext cx="11958320" cy="10593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Fit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2F0DC7B-FD1E-4D31-9113-C9B68920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64" y="2861012"/>
            <a:ext cx="11632071" cy="52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39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57C37B-BF03-4391-8A12-9EB6B5720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64" y="1532578"/>
            <a:ext cx="11632071" cy="668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358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7B89D79F-5094-4DB3-974C-03C6512D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64" y="2448604"/>
            <a:ext cx="11632071" cy="485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332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0F56778-9A57-4692-B7BA-715184C61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64" y="1660355"/>
            <a:ext cx="11632071" cy="643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38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8781" y="637233"/>
            <a:ext cx="59874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50" dirty="0"/>
              <a:t>Why</a:t>
            </a:r>
            <a:r>
              <a:rPr sz="4400" spc="-15" dirty="0"/>
              <a:t> </a:t>
            </a:r>
            <a:r>
              <a:rPr sz="4400" spc="200" dirty="0"/>
              <a:t>do</a:t>
            </a:r>
            <a:r>
              <a:rPr sz="4400" spc="-10" dirty="0"/>
              <a:t> </a:t>
            </a:r>
            <a:r>
              <a:rPr sz="4400" spc="120" dirty="0"/>
              <a:t>we</a:t>
            </a:r>
            <a:r>
              <a:rPr sz="4400" spc="-10" dirty="0"/>
              <a:t> </a:t>
            </a:r>
            <a:r>
              <a:rPr sz="4400" spc="75" dirty="0"/>
              <a:t>need</a:t>
            </a:r>
            <a:r>
              <a:rPr sz="4400" spc="-10" dirty="0"/>
              <a:t> </a:t>
            </a:r>
            <a:r>
              <a:rPr sz="4400" spc="15" dirty="0"/>
              <a:t>KNN?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952500" y="1333500"/>
            <a:ext cx="11402695" cy="7705725"/>
            <a:chOff x="952500" y="1333500"/>
            <a:chExt cx="11402695" cy="770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500" y="1333500"/>
              <a:ext cx="6334535" cy="49144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0678" y="4448403"/>
              <a:ext cx="6294196" cy="45905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DA85FA-0946-4765-8D94-EBAE7BD64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64" y="1939701"/>
            <a:ext cx="11632071" cy="587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49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6936"/>
            <a:ext cx="13004800" cy="1047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567DB-6A50-446E-B5D4-C236A67D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34" y="915153"/>
            <a:ext cx="11958320" cy="10593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76F70-95B9-4C4F-8520-B045DAA28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54" y="2382545"/>
            <a:ext cx="10821691" cy="624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730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D4229D-DFBF-4184-B1FF-5D6D8152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64" y="2245042"/>
            <a:ext cx="11632071" cy="52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108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6936"/>
            <a:ext cx="13004800" cy="1047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E3E3E-F103-4502-8931-E1C4E4A77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34" y="915153"/>
            <a:ext cx="11958320" cy="10593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Distance-Weighted KNN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D3C1E-C54F-4647-89CB-CDCB4671B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3886200"/>
            <a:ext cx="12297954" cy="5528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6C0190-7C16-4F7B-B6CE-69E111D3DD05}"/>
              </a:ext>
            </a:extLst>
          </p:cNvPr>
          <p:cNvSpPr txBox="1"/>
          <p:nvPr/>
        </p:nvSpPr>
        <p:spPr>
          <a:xfrm>
            <a:off x="6042991" y="442291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55EA0-BC38-497E-B7E4-6FA9BFACC357}"/>
              </a:ext>
            </a:extLst>
          </p:cNvPr>
          <p:cNvSpPr txBox="1"/>
          <p:nvPr/>
        </p:nvSpPr>
        <p:spPr>
          <a:xfrm>
            <a:off x="286026" y="2303499"/>
            <a:ext cx="7539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Tradeoff between small and large k can be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Use Large K, but more emphasis on nearest neighbors?</a:t>
            </a:r>
            <a:endParaRPr lang="en-IN" sz="2400" dirty="0">
              <a:latin typeface="Georgia" panose="0204050205040502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37CBC7-5BB1-40DD-9482-F8A1905ED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1856125"/>
            <a:ext cx="573267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892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FB6B-5CA0-45F9-80FA-3AB52904D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6F4CC-BD2F-4F01-92B6-AB2D93B31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DE94E-E31C-4733-8BAF-9DE45A76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" y="702479"/>
            <a:ext cx="12238383" cy="745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327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1246" y="1005330"/>
            <a:ext cx="42424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0" dirty="0"/>
              <a:t>Review</a:t>
            </a:r>
            <a:r>
              <a:rPr sz="4000" spc="-60" dirty="0"/>
              <a:t> </a:t>
            </a:r>
            <a:r>
              <a:rPr sz="4000" spc="70" dirty="0"/>
              <a:t>Questions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52500" y="2867074"/>
            <a:ext cx="10941685" cy="445389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95300" marR="614045" indent="-444500">
              <a:lnSpc>
                <a:spcPts val="3200"/>
              </a:lnSpc>
              <a:spcBef>
                <a:spcPts val="340"/>
              </a:spcBef>
              <a:buFont typeface="Times New Roman"/>
              <a:buChar char="•"/>
              <a:tabLst>
                <a:tab pos="583565" algn="l"/>
                <a:tab pos="584200" algn="l"/>
              </a:tabLst>
            </a:pPr>
            <a:r>
              <a:rPr dirty="0"/>
              <a:t>	</a:t>
            </a:r>
            <a:r>
              <a:rPr sz="2800" b="1" dirty="0">
                <a:latin typeface="Times New Roman"/>
                <a:cs typeface="Times New Roman"/>
              </a:rPr>
              <a:t>k-NN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algorithm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does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-15" dirty="0">
                <a:latin typeface="Times New Roman"/>
                <a:cs typeface="Times New Roman"/>
              </a:rPr>
              <a:t>more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computation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on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test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time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rather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than </a:t>
            </a:r>
            <a:r>
              <a:rPr sz="2800" b="1" spc="-68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train time </a:t>
            </a:r>
            <a:r>
              <a:rPr sz="2800" b="1" dirty="0">
                <a:latin typeface="Times New Roman"/>
                <a:cs typeface="Times New Roman"/>
              </a:rPr>
              <a:t>??</a:t>
            </a:r>
            <a:endParaRPr sz="2800">
              <a:latin typeface="Times New Roman"/>
              <a:cs typeface="Times New Roman"/>
            </a:endParaRPr>
          </a:p>
          <a:p>
            <a:pPr marL="883919" lvl="1" indent="-389255">
              <a:lnSpc>
                <a:spcPct val="100000"/>
              </a:lnSpc>
              <a:spcBef>
                <a:spcPts val="185"/>
              </a:spcBef>
              <a:buSzPct val="144642"/>
              <a:buChar char="•"/>
              <a:tabLst>
                <a:tab pos="883919" algn="l"/>
                <a:tab pos="884555" algn="l"/>
              </a:tabLst>
            </a:pPr>
            <a:r>
              <a:rPr sz="2800" spc="-5" dirty="0">
                <a:latin typeface="Times New Roman"/>
                <a:cs typeface="Times New Roman"/>
              </a:rPr>
              <a:t>TRUE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FALSE</a:t>
            </a:r>
            <a:endParaRPr sz="2800">
              <a:latin typeface="Times New Roman"/>
              <a:cs typeface="Times New Roman"/>
            </a:endParaRPr>
          </a:p>
          <a:p>
            <a:pPr marL="495300" indent="-444500">
              <a:lnSpc>
                <a:spcPct val="100000"/>
              </a:lnSpc>
              <a:spcBef>
                <a:spcPts val="4040"/>
              </a:spcBef>
              <a:buChar char="•"/>
              <a:tabLst>
                <a:tab pos="494665" algn="l"/>
                <a:tab pos="4953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Which</a:t>
            </a:r>
            <a:r>
              <a:rPr sz="2800" b="1" dirty="0">
                <a:latin typeface="Times New Roman"/>
                <a:cs typeface="Times New Roman"/>
              </a:rPr>
              <a:t> of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the </a:t>
            </a:r>
            <a:r>
              <a:rPr sz="2800" b="1" spc="-5" dirty="0">
                <a:latin typeface="Times New Roman"/>
                <a:cs typeface="Times New Roman"/>
              </a:rPr>
              <a:t>following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statement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is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true </a:t>
            </a:r>
            <a:r>
              <a:rPr sz="2800" b="1" dirty="0">
                <a:latin typeface="Times New Roman"/>
                <a:cs typeface="Times New Roman"/>
              </a:rPr>
              <a:t>about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k-NN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algorithm?</a:t>
            </a:r>
            <a:endParaRPr sz="2800">
              <a:latin typeface="Times New Roman"/>
              <a:cs typeface="Times New Roman"/>
            </a:endParaRPr>
          </a:p>
          <a:p>
            <a:pPr marL="883919" lvl="1" indent="-389255">
              <a:lnSpc>
                <a:spcPct val="100000"/>
              </a:lnSpc>
              <a:spcBef>
                <a:spcPts val="265"/>
              </a:spcBef>
              <a:buSzPct val="144642"/>
              <a:buChar char="•"/>
              <a:tabLst>
                <a:tab pos="883919" algn="l"/>
                <a:tab pos="884555" algn="l"/>
              </a:tabLst>
            </a:pPr>
            <a:r>
              <a:rPr sz="2800" dirty="0">
                <a:latin typeface="Times New Roman"/>
                <a:cs typeface="Times New Roman"/>
              </a:rPr>
              <a:t>k-NN </a:t>
            </a:r>
            <a:r>
              <a:rPr sz="2800" spc="-5" dirty="0">
                <a:latin typeface="Times New Roman"/>
                <a:cs typeface="Times New Roman"/>
              </a:rPr>
              <a:t>performs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much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better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all</a:t>
            </a:r>
            <a:r>
              <a:rPr sz="2800" dirty="0">
                <a:latin typeface="Times New Roman"/>
                <a:cs typeface="Times New Roman"/>
              </a:rPr>
              <a:t> of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 have the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same scale</a:t>
            </a:r>
            <a:endParaRPr sz="2800">
              <a:latin typeface="Times New Roman"/>
              <a:cs typeface="Times New Roman"/>
            </a:endParaRPr>
          </a:p>
          <a:p>
            <a:pPr marL="883919" marR="864869" lvl="1" indent="-389255">
              <a:lnSpc>
                <a:spcPts val="3200"/>
              </a:lnSpc>
              <a:spcBef>
                <a:spcPts val="509"/>
              </a:spcBef>
              <a:buSzPct val="144642"/>
              <a:buChar char="•"/>
              <a:tabLst>
                <a:tab pos="883919" algn="l"/>
                <a:tab pos="884555" algn="l"/>
              </a:tabLst>
            </a:pPr>
            <a:r>
              <a:rPr sz="2800" dirty="0">
                <a:latin typeface="Times New Roman"/>
                <a:cs typeface="Times New Roman"/>
              </a:rPr>
              <a:t>k-NN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works </a:t>
            </a:r>
            <a:r>
              <a:rPr sz="2800" spc="-5" dirty="0">
                <a:latin typeface="Times New Roman"/>
                <a:cs typeface="Times New Roman"/>
              </a:rPr>
              <a:t>well with</a:t>
            </a:r>
            <a:r>
              <a:rPr sz="2800" dirty="0">
                <a:latin typeface="Times New Roman"/>
                <a:cs typeface="Times New Roman"/>
              </a:rPr>
              <a:t> a</a:t>
            </a:r>
            <a:r>
              <a:rPr sz="2800" spc="-5" dirty="0">
                <a:latin typeface="Times New Roman"/>
                <a:cs typeface="Times New Roman"/>
              </a:rPr>
              <a:t> small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number</a:t>
            </a:r>
            <a:r>
              <a:rPr sz="2800" dirty="0">
                <a:latin typeface="Times New Roman"/>
                <a:cs typeface="Times New Roman"/>
              </a:rPr>
              <a:t> of </a:t>
            </a:r>
            <a:r>
              <a:rPr sz="2800" spc="-5" dirty="0">
                <a:latin typeface="Times New Roman"/>
                <a:cs typeface="Times New Roman"/>
              </a:rPr>
              <a:t>input variables</a:t>
            </a:r>
            <a:r>
              <a:rPr sz="2800" dirty="0">
                <a:latin typeface="Times New Roman"/>
                <a:cs typeface="Times New Roman"/>
              </a:rPr>
              <a:t> (p), but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struggles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when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 number</a:t>
            </a:r>
            <a:r>
              <a:rPr sz="2800" dirty="0">
                <a:latin typeface="Times New Roman"/>
                <a:cs typeface="Times New Roman"/>
              </a:rPr>
              <a:t> of </a:t>
            </a:r>
            <a:r>
              <a:rPr sz="2800" spc="-5" dirty="0">
                <a:latin typeface="Times New Roman"/>
                <a:cs typeface="Times New Roman"/>
              </a:rPr>
              <a:t>inputs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very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large</a:t>
            </a:r>
            <a:endParaRPr sz="2800">
              <a:latin typeface="Times New Roman"/>
              <a:cs typeface="Times New Roman"/>
            </a:endParaRPr>
          </a:p>
          <a:p>
            <a:pPr marL="883919" marR="55880" lvl="1" indent="-389255">
              <a:lnSpc>
                <a:spcPts val="3200"/>
              </a:lnSpc>
              <a:spcBef>
                <a:spcPts val="425"/>
              </a:spcBef>
              <a:buSzPct val="144642"/>
              <a:buChar char="•"/>
              <a:tabLst>
                <a:tab pos="883919" algn="l"/>
                <a:tab pos="884555" algn="l"/>
              </a:tabLst>
            </a:pPr>
            <a:r>
              <a:rPr sz="2800" dirty="0">
                <a:latin typeface="Times New Roman"/>
                <a:cs typeface="Times New Roman"/>
              </a:rPr>
              <a:t>k-NN </a:t>
            </a:r>
            <a:r>
              <a:rPr sz="2800" spc="-5" dirty="0">
                <a:latin typeface="Times New Roman"/>
                <a:cs typeface="Times New Roman"/>
              </a:rPr>
              <a:t>makes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assumptions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about the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functional</a:t>
            </a:r>
            <a:r>
              <a:rPr sz="2800" dirty="0">
                <a:latin typeface="Times New Roman"/>
                <a:cs typeface="Times New Roman"/>
              </a:rPr>
              <a:t> form of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 problem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being solved</a:t>
            </a:r>
            <a:endParaRPr sz="2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38776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1246" y="1005330"/>
            <a:ext cx="42424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0" dirty="0"/>
              <a:t>Review</a:t>
            </a:r>
            <a:r>
              <a:rPr sz="4000" spc="-60" dirty="0"/>
              <a:t> </a:t>
            </a:r>
            <a:r>
              <a:rPr sz="4000" spc="70" dirty="0"/>
              <a:t>Questions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258633" y="2777228"/>
            <a:ext cx="5968365" cy="18605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434975" marR="5080" indent="-422275">
              <a:lnSpc>
                <a:spcPts val="3600"/>
              </a:lnSpc>
              <a:spcBef>
                <a:spcPts val="245"/>
              </a:spcBef>
              <a:buSzPct val="144262"/>
              <a:buChar char="•"/>
              <a:tabLst>
                <a:tab pos="434975" algn="l"/>
              </a:tabLst>
            </a:pPr>
            <a:r>
              <a:rPr sz="3050" spc="15" dirty="0">
                <a:latin typeface="Arial"/>
                <a:cs typeface="Arial"/>
              </a:rPr>
              <a:t>Suppose, </a:t>
            </a:r>
            <a:r>
              <a:rPr sz="3050" spc="10" dirty="0">
                <a:latin typeface="Arial"/>
                <a:cs typeface="Arial"/>
              </a:rPr>
              <a:t>you </a:t>
            </a:r>
            <a:r>
              <a:rPr sz="3050" spc="-35" dirty="0">
                <a:latin typeface="Arial"/>
                <a:cs typeface="Arial"/>
              </a:rPr>
              <a:t>have </a:t>
            </a:r>
            <a:r>
              <a:rPr sz="3050" spc="-10" dirty="0">
                <a:latin typeface="Arial"/>
                <a:cs typeface="Arial"/>
              </a:rPr>
              <a:t>given </a:t>
            </a:r>
            <a:r>
              <a:rPr sz="3050" spc="10" dirty="0">
                <a:latin typeface="Arial"/>
                <a:cs typeface="Arial"/>
              </a:rPr>
              <a:t>the </a:t>
            </a:r>
            <a:r>
              <a:rPr sz="3050" spc="15" dirty="0">
                <a:latin typeface="Arial"/>
                <a:cs typeface="Arial"/>
              </a:rPr>
              <a:t> </a:t>
            </a:r>
            <a:r>
              <a:rPr sz="3050" spc="30" dirty="0">
                <a:latin typeface="Arial"/>
                <a:cs typeface="Arial"/>
              </a:rPr>
              <a:t>following</a:t>
            </a:r>
            <a:r>
              <a:rPr sz="3050" spc="90" dirty="0">
                <a:latin typeface="Arial"/>
                <a:cs typeface="Arial"/>
              </a:rPr>
              <a:t> </a:t>
            </a:r>
            <a:r>
              <a:rPr sz="3050" spc="20" dirty="0">
                <a:latin typeface="Arial"/>
                <a:cs typeface="Arial"/>
              </a:rPr>
              <a:t>data</a:t>
            </a:r>
            <a:r>
              <a:rPr sz="3050" spc="90" dirty="0">
                <a:latin typeface="Arial"/>
                <a:cs typeface="Arial"/>
              </a:rPr>
              <a:t> </a:t>
            </a:r>
            <a:r>
              <a:rPr sz="3050" spc="-20" dirty="0">
                <a:latin typeface="Arial"/>
                <a:cs typeface="Arial"/>
              </a:rPr>
              <a:t>where</a:t>
            </a:r>
            <a:r>
              <a:rPr sz="3050" spc="90" dirty="0">
                <a:latin typeface="Arial"/>
                <a:cs typeface="Arial"/>
              </a:rPr>
              <a:t> </a:t>
            </a:r>
            <a:r>
              <a:rPr sz="3050" spc="45" dirty="0">
                <a:latin typeface="Arial"/>
                <a:cs typeface="Arial"/>
              </a:rPr>
              <a:t>x</a:t>
            </a:r>
            <a:r>
              <a:rPr sz="3050" spc="90" dirty="0">
                <a:latin typeface="Arial"/>
                <a:cs typeface="Arial"/>
              </a:rPr>
              <a:t> </a:t>
            </a:r>
            <a:r>
              <a:rPr sz="3050" spc="10" dirty="0">
                <a:latin typeface="Arial"/>
                <a:cs typeface="Arial"/>
              </a:rPr>
              <a:t>and</a:t>
            </a:r>
            <a:r>
              <a:rPr sz="3050" spc="90" dirty="0">
                <a:latin typeface="Arial"/>
                <a:cs typeface="Arial"/>
              </a:rPr>
              <a:t> </a:t>
            </a:r>
            <a:r>
              <a:rPr sz="3050" spc="-5" dirty="0">
                <a:latin typeface="Arial"/>
                <a:cs typeface="Arial"/>
              </a:rPr>
              <a:t>y </a:t>
            </a:r>
            <a:r>
              <a:rPr sz="3050" dirty="0">
                <a:latin typeface="Arial"/>
                <a:cs typeface="Arial"/>
              </a:rPr>
              <a:t> </a:t>
            </a:r>
            <a:r>
              <a:rPr sz="3050" spc="-65" dirty="0">
                <a:latin typeface="Arial"/>
                <a:cs typeface="Arial"/>
              </a:rPr>
              <a:t>are </a:t>
            </a:r>
            <a:r>
              <a:rPr sz="3050" spc="10" dirty="0">
                <a:latin typeface="Arial"/>
                <a:cs typeface="Arial"/>
              </a:rPr>
              <a:t>the </a:t>
            </a:r>
            <a:r>
              <a:rPr sz="3050" spc="-10" dirty="0">
                <a:latin typeface="Arial"/>
                <a:cs typeface="Arial"/>
              </a:rPr>
              <a:t>2 </a:t>
            </a:r>
            <a:r>
              <a:rPr sz="3050" spc="40" dirty="0">
                <a:latin typeface="Arial"/>
                <a:cs typeface="Arial"/>
              </a:rPr>
              <a:t>input </a:t>
            </a:r>
            <a:r>
              <a:rPr sz="3050" spc="-15" dirty="0">
                <a:latin typeface="Arial"/>
                <a:cs typeface="Arial"/>
              </a:rPr>
              <a:t>variables </a:t>
            </a:r>
            <a:r>
              <a:rPr sz="3050" spc="10" dirty="0">
                <a:latin typeface="Arial"/>
                <a:cs typeface="Arial"/>
              </a:rPr>
              <a:t>and </a:t>
            </a:r>
            <a:r>
              <a:rPr sz="3050" spc="15" dirty="0">
                <a:latin typeface="Arial"/>
                <a:cs typeface="Arial"/>
              </a:rPr>
              <a:t> </a:t>
            </a:r>
            <a:r>
              <a:rPr sz="3050" spc="-20" dirty="0">
                <a:latin typeface="Arial"/>
                <a:cs typeface="Arial"/>
              </a:rPr>
              <a:t>Class</a:t>
            </a:r>
            <a:r>
              <a:rPr sz="3050" spc="-15" dirty="0">
                <a:latin typeface="Arial"/>
                <a:cs typeface="Arial"/>
              </a:rPr>
              <a:t> </a:t>
            </a:r>
            <a:r>
              <a:rPr sz="3050" spc="-5" dirty="0">
                <a:latin typeface="Arial"/>
                <a:cs typeface="Arial"/>
              </a:rPr>
              <a:t>is</a:t>
            </a:r>
            <a:r>
              <a:rPr sz="3050" spc="-15" dirty="0">
                <a:latin typeface="Arial"/>
                <a:cs typeface="Arial"/>
              </a:rPr>
              <a:t> </a:t>
            </a:r>
            <a:r>
              <a:rPr sz="3050" spc="10" dirty="0">
                <a:latin typeface="Arial"/>
                <a:cs typeface="Arial"/>
              </a:rPr>
              <a:t>the</a:t>
            </a:r>
            <a:r>
              <a:rPr sz="3050" spc="-15" dirty="0">
                <a:latin typeface="Arial"/>
                <a:cs typeface="Arial"/>
              </a:rPr>
              <a:t> </a:t>
            </a:r>
            <a:r>
              <a:rPr sz="3050" spc="25" dirty="0">
                <a:latin typeface="Arial"/>
                <a:cs typeface="Arial"/>
              </a:rPr>
              <a:t>dependent</a:t>
            </a:r>
            <a:r>
              <a:rPr sz="3050" spc="-15" dirty="0">
                <a:latin typeface="Arial"/>
                <a:cs typeface="Arial"/>
              </a:rPr>
              <a:t> variable.</a:t>
            </a:r>
            <a:endParaRPr sz="30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4072" y="2413000"/>
            <a:ext cx="3634882" cy="470226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34391" y="5128137"/>
            <a:ext cx="6891020" cy="1043305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45085" rIns="0" bIns="0" rtlCol="0">
            <a:spAutoFit/>
          </a:bodyPr>
          <a:lstStyle/>
          <a:p>
            <a:pPr marL="265430" marR="257810" algn="ctr">
              <a:lnSpc>
                <a:spcPts val="2500"/>
              </a:lnSpc>
              <a:spcBef>
                <a:spcPts val="355"/>
              </a:spcBef>
            </a:pPr>
            <a:r>
              <a:rPr sz="2100" b="1" spc="-5" dirty="0">
                <a:solidFill>
                  <a:srgbClr val="595858"/>
                </a:solidFill>
                <a:latin typeface="Times New Roman"/>
                <a:cs typeface="Times New Roman"/>
              </a:rPr>
              <a:t>Suppose, </a:t>
            </a:r>
            <a:r>
              <a:rPr sz="2100" b="1" dirty="0">
                <a:solidFill>
                  <a:srgbClr val="595858"/>
                </a:solidFill>
                <a:latin typeface="Times New Roman"/>
                <a:cs typeface="Times New Roman"/>
              </a:rPr>
              <a:t>you want to </a:t>
            </a:r>
            <a:r>
              <a:rPr sz="2100" b="1" spc="-10" dirty="0">
                <a:solidFill>
                  <a:srgbClr val="595858"/>
                </a:solidFill>
                <a:latin typeface="Times New Roman"/>
                <a:cs typeface="Times New Roman"/>
              </a:rPr>
              <a:t>predict</a:t>
            </a:r>
            <a:r>
              <a:rPr sz="2100" b="1" dirty="0">
                <a:solidFill>
                  <a:srgbClr val="595858"/>
                </a:solidFill>
                <a:latin typeface="Times New Roman"/>
                <a:cs typeface="Times New Roman"/>
              </a:rPr>
              <a:t> the</a:t>
            </a:r>
            <a:r>
              <a:rPr sz="2100" b="1" spc="-5" dirty="0">
                <a:solidFill>
                  <a:srgbClr val="595858"/>
                </a:solidFill>
                <a:latin typeface="Times New Roman"/>
                <a:cs typeface="Times New Roman"/>
              </a:rPr>
              <a:t> class</a:t>
            </a:r>
            <a:r>
              <a:rPr sz="2100" b="1" dirty="0">
                <a:solidFill>
                  <a:srgbClr val="595858"/>
                </a:solidFill>
                <a:latin typeface="Times New Roman"/>
                <a:cs typeface="Times New Roman"/>
              </a:rPr>
              <a:t> of </a:t>
            </a:r>
            <a:r>
              <a:rPr sz="2100" b="1" spc="-5" dirty="0">
                <a:solidFill>
                  <a:srgbClr val="595858"/>
                </a:solidFill>
                <a:latin typeface="Times New Roman"/>
                <a:cs typeface="Times New Roman"/>
              </a:rPr>
              <a:t>new</a:t>
            </a:r>
            <a:r>
              <a:rPr sz="2100" b="1" dirty="0">
                <a:solidFill>
                  <a:srgbClr val="595858"/>
                </a:solidFill>
                <a:latin typeface="Times New Roman"/>
                <a:cs typeface="Times New Roman"/>
              </a:rPr>
              <a:t> data </a:t>
            </a:r>
            <a:r>
              <a:rPr sz="2100" b="1" spc="-5" dirty="0">
                <a:solidFill>
                  <a:srgbClr val="595858"/>
                </a:solidFill>
                <a:latin typeface="Times New Roman"/>
                <a:cs typeface="Times New Roman"/>
              </a:rPr>
              <a:t>point </a:t>
            </a:r>
            <a:r>
              <a:rPr sz="2100" b="1" spc="-509" dirty="0">
                <a:solidFill>
                  <a:srgbClr val="595858"/>
                </a:solidFill>
                <a:latin typeface="Times New Roman"/>
                <a:cs typeface="Times New Roman"/>
              </a:rPr>
              <a:t> </a:t>
            </a:r>
            <a:r>
              <a:rPr sz="2100" b="1" spc="-5" dirty="0">
                <a:solidFill>
                  <a:srgbClr val="595858"/>
                </a:solidFill>
                <a:latin typeface="Times New Roman"/>
                <a:cs typeface="Times New Roman"/>
              </a:rPr>
              <a:t>x=1</a:t>
            </a:r>
            <a:r>
              <a:rPr sz="2100" b="1" dirty="0">
                <a:solidFill>
                  <a:srgbClr val="595858"/>
                </a:solidFill>
                <a:latin typeface="Times New Roman"/>
                <a:cs typeface="Times New Roman"/>
              </a:rPr>
              <a:t> and </a:t>
            </a:r>
            <a:r>
              <a:rPr sz="2100" b="1" spc="-5" dirty="0">
                <a:solidFill>
                  <a:srgbClr val="595858"/>
                </a:solidFill>
                <a:latin typeface="Times New Roman"/>
                <a:cs typeface="Times New Roman"/>
              </a:rPr>
              <a:t>y=1</a:t>
            </a:r>
            <a:r>
              <a:rPr sz="2100" b="1" dirty="0">
                <a:solidFill>
                  <a:srgbClr val="595858"/>
                </a:solidFill>
                <a:latin typeface="Times New Roman"/>
                <a:cs typeface="Times New Roman"/>
              </a:rPr>
              <a:t> </a:t>
            </a:r>
            <a:r>
              <a:rPr sz="2100" b="1" spc="-5" dirty="0">
                <a:solidFill>
                  <a:srgbClr val="595858"/>
                </a:solidFill>
                <a:latin typeface="Times New Roman"/>
                <a:cs typeface="Times New Roman"/>
              </a:rPr>
              <a:t>using</a:t>
            </a:r>
            <a:r>
              <a:rPr sz="2100" b="1" spc="5" dirty="0">
                <a:solidFill>
                  <a:srgbClr val="595858"/>
                </a:solidFill>
                <a:latin typeface="Times New Roman"/>
                <a:cs typeface="Times New Roman"/>
              </a:rPr>
              <a:t> </a:t>
            </a:r>
            <a:r>
              <a:rPr sz="2100" b="1" spc="-5" dirty="0">
                <a:solidFill>
                  <a:srgbClr val="595858"/>
                </a:solidFill>
                <a:latin typeface="Times New Roman"/>
                <a:cs typeface="Times New Roman"/>
              </a:rPr>
              <a:t>eucludian</a:t>
            </a:r>
            <a:r>
              <a:rPr sz="2100" b="1" dirty="0">
                <a:solidFill>
                  <a:srgbClr val="595858"/>
                </a:solidFill>
                <a:latin typeface="Times New Roman"/>
                <a:cs typeface="Times New Roman"/>
              </a:rPr>
              <a:t> </a:t>
            </a:r>
            <a:r>
              <a:rPr sz="2100" b="1" spc="-5" dirty="0">
                <a:solidFill>
                  <a:srgbClr val="595858"/>
                </a:solidFill>
                <a:latin typeface="Times New Roman"/>
                <a:cs typeface="Times New Roman"/>
              </a:rPr>
              <a:t>distance in</a:t>
            </a:r>
            <a:r>
              <a:rPr sz="2100" b="1" spc="5" dirty="0">
                <a:solidFill>
                  <a:srgbClr val="595858"/>
                </a:solidFill>
                <a:latin typeface="Times New Roman"/>
                <a:cs typeface="Times New Roman"/>
              </a:rPr>
              <a:t> </a:t>
            </a:r>
            <a:r>
              <a:rPr sz="2100" b="1" dirty="0">
                <a:solidFill>
                  <a:srgbClr val="595858"/>
                </a:solidFill>
                <a:latin typeface="Times New Roman"/>
                <a:cs typeface="Times New Roman"/>
              </a:rPr>
              <a:t>3-NN. In </a:t>
            </a:r>
            <a:r>
              <a:rPr sz="2100" b="1" spc="-5" dirty="0">
                <a:solidFill>
                  <a:srgbClr val="595858"/>
                </a:solidFill>
                <a:latin typeface="Times New Roman"/>
                <a:cs typeface="Times New Roman"/>
              </a:rPr>
              <a:t>which </a:t>
            </a:r>
            <a:r>
              <a:rPr sz="2100" b="1" spc="-509" dirty="0">
                <a:solidFill>
                  <a:srgbClr val="595858"/>
                </a:solidFill>
                <a:latin typeface="Times New Roman"/>
                <a:cs typeface="Times New Roman"/>
              </a:rPr>
              <a:t> </a:t>
            </a:r>
            <a:r>
              <a:rPr sz="2100" b="1" spc="-5" dirty="0">
                <a:solidFill>
                  <a:srgbClr val="595858"/>
                </a:solidFill>
                <a:latin typeface="Times New Roman"/>
                <a:cs typeface="Times New Roman"/>
              </a:rPr>
              <a:t>class this</a:t>
            </a:r>
            <a:r>
              <a:rPr sz="2100" b="1" dirty="0">
                <a:solidFill>
                  <a:srgbClr val="595858"/>
                </a:solidFill>
                <a:latin typeface="Times New Roman"/>
                <a:cs typeface="Times New Roman"/>
              </a:rPr>
              <a:t> data </a:t>
            </a:r>
            <a:r>
              <a:rPr sz="2100" b="1" spc="-5" dirty="0">
                <a:solidFill>
                  <a:srgbClr val="595858"/>
                </a:solidFill>
                <a:latin typeface="Times New Roman"/>
                <a:cs typeface="Times New Roman"/>
              </a:rPr>
              <a:t>point</a:t>
            </a:r>
            <a:r>
              <a:rPr sz="2100" b="1" dirty="0">
                <a:solidFill>
                  <a:srgbClr val="595858"/>
                </a:solidFill>
                <a:latin typeface="Times New Roman"/>
                <a:cs typeface="Times New Roman"/>
              </a:rPr>
              <a:t> </a:t>
            </a:r>
            <a:r>
              <a:rPr sz="2100" b="1" spc="-5" dirty="0">
                <a:solidFill>
                  <a:srgbClr val="595858"/>
                </a:solidFill>
                <a:latin typeface="Times New Roman"/>
                <a:cs typeface="Times New Roman"/>
              </a:rPr>
              <a:t>belong</a:t>
            </a:r>
            <a:r>
              <a:rPr sz="2100" b="1" dirty="0">
                <a:solidFill>
                  <a:srgbClr val="595858"/>
                </a:solidFill>
                <a:latin typeface="Times New Roman"/>
                <a:cs typeface="Times New Roman"/>
              </a:rPr>
              <a:t> to?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4382" y="6438814"/>
            <a:ext cx="6791325" cy="1080770"/>
          </a:xfrm>
          <a:prstGeom prst="rect">
            <a:avLst/>
          </a:prstGeom>
          <a:solidFill>
            <a:srgbClr val="FF9999"/>
          </a:solidFill>
        </p:spPr>
        <p:txBody>
          <a:bodyPr vert="horz" wrap="square" lIns="0" tIns="44450" rIns="0" bIns="0" rtlCol="0">
            <a:spAutoFit/>
          </a:bodyPr>
          <a:lstStyle/>
          <a:p>
            <a:pPr marL="236220" marR="228600" algn="ctr">
              <a:lnSpc>
                <a:spcPts val="2600"/>
              </a:lnSpc>
              <a:spcBef>
                <a:spcPts val="350"/>
              </a:spcBef>
            </a:pPr>
            <a:r>
              <a:rPr sz="2200" b="1" dirty="0">
                <a:solidFill>
                  <a:srgbClr val="595858"/>
                </a:solidFill>
                <a:latin typeface="Times New Roman"/>
                <a:cs typeface="Times New Roman"/>
              </a:rPr>
              <a:t>In the </a:t>
            </a:r>
            <a:r>
              <a:rPr sz="2200" b="1" spc="-10" dirty="0">
                <a:solidFill>
                  <a:srgbClr val="595858"/>
                </a:solidFill>
                <a:latin typeface="Times New Roman"/>
                <a:cs typeface="Times New Roman"/>
              </a:rPr>
              <a:t>previous </a:t>
            </a:r>
            <a:r>
              <a:rPr sz="2200" b="1" spc="-5" dirty="0">
                <a:solidFill>
                  <a:srgbClr val="595858"/>
                </a:solidFill>
                <a:latin typeface="Times New Roman"/>
                <a:cs typeface="Times New Roman"/>
              </a:rPr>
              <a:t>question, </a:t>
            </a:r>
            <a:r>
              <a:rPr sz="2200" b="1" dirty="0">
                <a:solidFill>
                  <a:srgbClr val="595858"/>
                </a:solidFill>
                <a:latin typeface="Times New Roman"/>
                <a:cs typeface="Times New Roman"/>
              </a:rPr>
              <a:t>you </a:t>
            </a:r>
            <a:r>
              <a:rPr sz="2200" b="1" spc="-15" dirty="0">
                <a:solidFill>
                  <a:srgbClr val="595858"/>
                </a:solidFill>
                <a:latin typeface="Times New Roman"/>
                <a:cs typeface="Times New Roman"/>
              </a:rPr>
              <a:t>are </a:t>
            </a:r>
            <a:r>
              <a:rPr sz="2200" b="1" dirty="0">
                <a:solidFill>
                  <a:srgbClr val="595858"/>
                </a:solidFill>
                <a:latin typeface="Times New Roman"/>
                <a:cs typeface="Times New Roman"/>
              </a:rPr>
              <a:t>now want use 7-NN </a:t>
            </a:r>
            <a:r>
              <a:rPr sz="2200" b="1" spc="-535" dirty="0">
                <a:solidFill>
                  <a:srgbClr val="595858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595858"/>
                </a:solidFill>
                <a:latin typeface="Times New Roman"/>
                <a:cs typeface="Times New Roman"/>
              </a:rPr>
              <a:t>instead</a:t>
            </a:r>
            <a:r>
              <a:rPr sz="2200" b="1" dirty="0">
                <a:solidFill>
                  <a:srgbClr val="595858"/>
                </a:solidFill>
                <a:latin typeface="Times New Roman"/>
                <a:cs typeface="Times New Roman"/>
              </a:rPr>
              <a:t> of </a:t>
            </a:r>
            <a:r>
              <a:rPr sz="2200" b="1" spc="-5" dirty="0">
                <a:solidFill>
                  <a:srgbClr val="595858"/>
                </a:solidFill>
                <a:latin typeface="Times New Roman"/>
                <a:cs typeface="Times New Roman"/>
              </a:rPr>
              <a:t>3-KNN</a:t>
            </a:r>
            <a:r>
              <a:rPr sz="2200" b="1" dirty="0">
                <a:solidFill>
                  <a:srgbClr val="595858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595858"/>
                </a:solidFill>
                <a:latin typeface="Times New Roman"/>
                <a:cs typeface="Times New Roman"/>
              </a:rPr>
              <a:t>which</a:t>
            </a:r>
            <a:r>
              <a:rPr sz="2200" b="1" dirty="0">
                <a:solidFill>
                  <a:srgbClr val="595858"/>
                </a:solidFill>
                <a:latin typeface="Times New Roman"/>
                <a:cs typeface="Times New Roman"/>
              </a:rPr>
              <a:t> of</a:t>
            </a:r>
            <a:r>
              <a:rPr sz="2200" b="1" spc="5" dirty="0">
                <a:solidFill>
                  <a:srgbClr val="595858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595858"/>
                </a:solidFill>
                <a:latin typeface="Times New Roman"/>
                <a:cs typeface="Times New Roman"/>
              </a:rPr>
              <a:t>the</a:t>
            </a:r>
            <a:r>
              <a:rPr sz="2200" b="1" spc="-5" dirty="0">
                <a:solidFill>
                  <a:srgbClr val="595858"/>
                </a:solidFill>
                <a:latin typeface="Times New Roman"/>
                <a:cs typeface="Times New Roman"/>
              </a:rPr>
              <a:t> following</a:t>
            </a:r>
            <a:r>
              <a:rPr sz="2200" b="1" dirty="0">
                <a:solidFill>
                  <a:srgbClr val="595858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595858"/>
                </a:solidFill>
                <a:latin typeface="Times New Roman"/>
                <a:cs typeface="Times New Roman"/>
              </a:rPr>
              <a:t>x=1</a:t>
            </a:r>
            <a:r>
              <a:rPr sz="2200" b="1" dirty="0">
                <a:solidFill>
                  <a:srgbClr val="595858"/>
                </a:solidFill>
                <a:latin typeface="Times New Roman"/>
                <a:cs typeface="Times New Roman"/>
              </a:rPr>
              <a:t> and </a:t>
            </a:r>
            <a:r>
              <a:rPr sz="2200" b="1" spc="-5" dirty="0">
                <a:solidFill>
                  <a:srgbClr val="595858"/>
                </a:solidFill>
                <a:latin typeface="Times New Roman"/>
                <a:cs typeface="Times New Roman"/>
              </a:rPr>
              <a:t>y=1 </a:t>
            </a:r>
            <a:r>
              <a:rPr sz="2200" b="1" spc="-535" dirty="0">
                <a:solidFill>
                  <a:srgbClr val="595858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595858"/>
                </a:solidFill>
                <a:latin typeface="Times New Roman"/>
                <a:cs typeface="Times New Roman"/>
              </a:rPr>
              <a:t>will</a:t>
            </a:r>
            <a:r>
              <a:rPr sz="2200" b="1" spc="-10" dirty="0">
                <a:solidFill>
                  <a:srgbClr val="595858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595858"/>
                </a:solidFill>
                <a:latin typeface="Times New Roman"/>
                <a:cs typeface="Times New Roman"/>
              </a:rPr>
              <a:t>belong</a:t>
            </a:r>
            <a:r>
              <a:rPr sz="2200" b="1" dirty="0">
                <a:solidFill>
                  <a:srgbClr val="595858"/>
                </a:solidFill>
                <a:latin typeface="Times New Roman"/>
                <a:cs typeface="Times New Roman"/>
              </a:rPr>
              <a:t> to?</a:t>
            </a:r>
            <a:endParaRPr sz="2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594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3004474" cy="97451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" y="0"/>
            <a:ext cx="13004475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EC19B-9CF3-4AE5-9BD4-75BEED414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039" y="6069805"/>
            <a:ext cx="5126396" cy="18447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5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1E995058-BCE7-49DD-9506-4DC9C4A25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168" y="3318101"/>
            <a:ext cx="4417877" cy="4417877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536" y="-8500"/>
            <a:ext cx="6654586" cy="9762102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28731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9700" y="689861"/>
            <a:ext cx="51054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95" dirty="0"/>
              <a:t>Why</a:t>
            </a:r>
            <a:r>
              <a:rPr sz="8000" spc="-85" dirty="0"/>
              <a:t> </a:t>
            </a:r>
            <a:r>
              <a:rPr sz="8000" spc="35" dirty="0"/>
              <a:t>KNN?</a:t>
            </a:r>
            <a:endParaRPr sz="8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622" y="2606836"/>
            <a:ext cx="11435842" cy="45230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35" dirty="0"/>
              <a:t>What</a:t>
            </a:r>
            <a:r>
              <a:rPr spc="-20" dirty="0"/>
              <a:t> </a:t>
            </a:r>
            <a:r>
              <a:rPr spc="140" dirty="0"/>
              <a:t>is</a:t>
            </a:r>
            <a:r>
              <a:rPr spc="-15" dirty="0"/>
              <a:t> </a:t>
            </a:r>
            <a:r>
              <a:rPr spc="35" dirty="0"/>
              <a:t>KNN</a:t>
            </a:r>
            <a:r>
              <a:rPr spc="-15" dirty="0"/>
              <a:t> </a:t>
            </a:r>
            <a:r>
              <a:rPr spc="180" dirty="0"/>
              <a:t>algorithm?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079" y="2843128"/>
            <a:ext cx="11185464" cy="56180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35" dirty="0"/>
              <a:t>What</a:t>
            </a:r>
            <a:r>
              <a:rPr spc="-20" dirty="0"/>
              <a:t> </a:t>
            </a:r>
            <a:r>
              <a:rPr spc="140" dirty="0"/>
              <a:t>is</a:t>
            </a:r>
            <a:r>
              <a:rPr spc="-15" dirty="0"/>
              <a:t> </a:t>
            </a:r>
            <a:r>
              <a:rPr spc="35" dirty="0"/>
              <a:t>KNN</a:t>
            </a:r>
            <a:r>
              <a:rPr spc="-15" dirty="0"/>
              <a:t> </a:t>
            </a:r>
            <a:r>
              <a:rPr spc="180" dirty="0"/>
              <a:t>algorithm?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019" y="2919971"/>
            <a:ext cx="11854441" cy="53253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5CACCCA6A2F4B826633AF63C01814" ma:contentTypeVersion="4" ma:contentTypeDescription="Create a new document." ma:contentTypeScope="" ma:versionID="39b57c08188997e0595fa070e682dae2">
  <xsd:schema xmlns:xsd="http://www.w3.org/2001/XMLSchema" xmlns:xs="http://www.w3.org/2001/XMLSchema" xmlns:p="http://schemas.microsoft.com/office/2006/metadata/properties" xmlns:ns2="aa8502c3-c2ce-4a7c-b654-b20deb31b3a4" targetNamespace="http://schemas.microsoft.com/office/2006/metadata/properties" ma:root="true" ma:fieldsID="9abee85fb150d4124e3837f8663e840f" ns2:_="">
    <xsd:import namespace="aa8502c3-c2ce-4a7c-b654-b20deb31b3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502c3-c2ce-4a7c-b654-b20deb31b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A26F8E1-56F5-4B07-B52A-ECCAB02B0A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87E426-C6E9-4137-8043-B00A2CC6169F}"/>
</file>

<file path=customXml/itemProps3.xml><?xml version="1.0" encoding="utf-8"?>
<ds:datastoreItem xmlns:ds="http://schemas.openxmlformats.org/officeDocument/2006/customXml" ds:itemID="{4D641E73-4BE5-422F-B5A6-278C8CA60A3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5792</TotalTime>
  <Words>1529</Words>
  <Application>Microsoft Office PowerPoint</Application>
  <PresentationFormat>Custom</PresentationFormat>
  <Paragraphs>153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charter</vt:lpstr>
      <vt:lpstr>Georgia</vt:lpstr>
      <vt:lpstr>Microsoft Sans Serif</vt:lpstr>
      <vt:lpstr>Times New Roman</vt:lpstr>
      <vt:lpstr>Office Theme</vt:lpstr>
      <vt:lpstr>Session 1</vt:lpstr>
      <vt:lpstr>K-Nearest Neighbor</vt:lpstr>
      <vt:lpstr>Roadmap</vt:lpstr>
      <vt:lpstr>Why do we need KNN?</vt:lpstr>
      <vt:lpstr>Why do we need KNN?</vt:lpstr>
      <vt:lpstr>Why do we need KNN?</vt:lpstr>
      <vt:lpstr>Why KNN?</vt:lpstr>
      <vt:lpstr>What is KNN algorithm?</vt:lpstr>
      <vt:lpstr>What is KNN algorithm?</vt:lpstr>
      <vt:lpstr>What is KNN algorithm?</vt:lpstr>
      <vt:lpstr>What is KNN algorithm?</vt:lpstr>
      <vt:lpstr>What is KNN algorithm?</vt:lpstr>
      <vt:lpstr>KNN Algorithm</vt:lpstr>
      <vt:lpstr>How does KNN Works?</vt:lpstr>
      <vt:lpstr>How does KNN Works?</vt:lpstr>
      <vt:lpstr>How does KNN Works?</vt:lpstr>
      <vt:lpstr>Example-2 Prediction</vt:lpstr>
      <vt:lpstr>Example2 - Prediction</vt:lpstr>
      <vt:lpstr>Solution</vt:lpstr>
      <vt:lpstr>Distance Measure - Minkowski</vt:lpstr>
      <vt:lpstr>Distance Measure - Manhattan distance</vt:lpstr>
      <vt:lpstr>Euclidean Vs Manhattan</vt:lpstr>
      <vt:lpstr>Methods of calculating distance between points </vt:lpstr>
      <vt:lpstr>How do we choose ‘k’?</vt:lpstr>
      <vt:lpstr>PowerPoint Presentation</vt:lpstr>
      <vt:lpstr>How do we choose ‘k’?</vt:lpstr>
      <vt:lpstr>When do we use KNN algorithm?</vt:lpstr>
      <vt:lpstr>PowerPoint Presentation</vt:lpstr>
      <vt:lpstr>PowerPoint Presentation</vt:lpstr>
      <vt:lpstr>Decision Boundaries</vt:lpstr>
      <vt:lpstr>KNN variants in names</vt:lpstr>
      <vt:lpstr>KNN variants in names</vt:lpstr>
      <vt:lpstr>KNN variants in names</vt:lpstr>
      <vt:lpstr>KNN a lazy learner?</vt:lpstr>
      <vt:lpstr>Best Prepare Data for KNN</vt:lpstr>
      <vt:lpstr>Attributes</vt:lpstr>
      <vt:lpstr>PowerPoint Presentation</vt:lpstr>
      <vt:lpstr>PowerPoint Presentation</vt:lpstr>
      <vt:lpstr>Curse of Dimensionality</vt:lpstr>
      <vt:lpstr>Curse of Dimensionality</vt:lpstr>
      <vt:lpstr>Curse of Dimensionality</vt:lpstr>
      <vt:lpstr>Session 2</vt:lpstr>
      <vt:lpstr>Learning Algorithm</vt:lpstr>
      <vt:lpstr>PowerPoint Presentation</vt:lpstr>
      <vt:lpstr>PowerPoint Presentation</vt:lpstr>
      <vt:lpstr>Classification</vt:lpstr>
      <vt:lpstr>Distance Measure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choose ‘k’?</vt:lpstr>
      <vt:lpstr>PowerPoint Presentation</vt:lpstr>
      <vt:lpstr>PowerPoint Presentation</vt:lpstr>
      <vt:lpstr>Model Fit</vt:lpstr>
      <vt:lpstr>PowerPoint Presentation</vt:lpstr>
      <vt:lpstr>PowerPoint Presentation</vt:lpstr>
      <vt:lpstr>PowerPoint Presentation</vt:lpstr>
      <vt:lpstr>PowerPoint Presentation</vt:lpstr>
      <vt:lpstr>Regression</vt:lpstr>
      <vt:lpstr>PowerPoint Presentation</vt:lpstr>
      <vt:lpstr>Distance-Weighted KNN</vt:lpstr>
      <vt:lpstr>PowerPoint Presentation</vt:lpstr>
      <vt:lpstr>Review Questions</vt:lpstr>
      <vt:lpstr>Review 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</dc:title>
  <dc:creator>Selvi C (CSE)</dc:creator>
  <cp:lastModifiedBy>Selvi C (CSE)</cp:lastModifiedBy>
  <cp:revision>3</cp:revision>
  <dcterms:created xsi:type="dcterms:W3CDTF">2021-02-25T11:47:51Z</dcterms:created>
  <dcterms:modified xsi:type="dcterms:W3CDTF">2021-10-04T01:13:29Z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0x01010016D5CACCCA6A2F4B826633AF63C01814</vt:lpwstr>
  </property>
</Properties>
</file>